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9" r:id="rId5"/>
    <p:sldMasterId id="2147483740" r:id="rId6"/>
    <p:sldMasterId id="2147483741" r:id="rId7"/>
    <p:sldMasterId id="2147483742" r:id="rId8"/>
    <p:sldMasterId id="2147483743" r:id="rId9"/>
    <p:sldMasterId id="2147483744" r:id="rId10"/>
    <p:sldMasterId id="214748374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</p:sldIdLst>
  <p:sldSz cy="5143500" cx="9144000"/>
  <p:notesSz cx="6858000" cy="9144000"/>
  <p:embeddedFontLst>
    <p:embeddedFont>
      <p:font typeface="Amatic SC"/>
      <p:regular r:id="rId74"/>
      <p:bold r:id="rId75"/>
    </p:embeddedFont>
    <p:embeddedFont>
      <p:font typeface="Playfair Display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  <p:embeddedFont>
      <p:font typeface="Source Code Pro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2A319F-1830-49A7-9EE0-1682AB3BAA23}">
  <a:tblStyle styleId="{272A319F-1830-49A7-9EE0-1682AB3BAA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83992F1-06BB-4D0E-8631-5F473246B5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84" Type="http://schemas.openxmlformats.org/officeDocument/2006/relationships/font" Target="fonts/SourceCodePro-regular.fntdata"/><Relationship Id="rId83" Type="http://schemas.openxmlformats.org/officeDocument/2006/relationships/font" Target="fonts/Lato-boldItalic.fntdata"/><Relationship Id="rId42" Type="http://schemas.openxmlformats.org/officeDocument/2006/relationships/slide" Target="slides/slide30.xml"/><Relationship Id="rId86" Type="http://schemas.openxmlformats.org/officeDocument/2006/relationships/font" Target="fonts/SourceCodePro-italic.fntdata"/><Relationship Id="rId41" Type="http://schemas.openxmlformats.org/officeDocument/2006/relationships/slide" Target="slides/slide29.xml"/><Relationship Id="rId85" Type="http://schemas.openxmlformats.org/officeDocument/2006/relationships/font" Target="fonts/SourceCodePro-bold.fntdata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87" Type="http://schemas.openxmlformats.org/officeDocument/2006/relationships/font" Target="fonts/SourceCodePro-boldItalic.fntdata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9" Type="http://schemas.openxmlformats.org/officeDocument/2006/relationships/slide" Target="slides/slide3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1.xml"/><Relationship Id="rId72" Type="http://schemas.openxmlformats.org/officeDocument/2006/relationships/slide" Target="slides/slide60.xml"/><Relationship Id="rId31" Type="http://schemas.openxmlformats.org/officeDocument/2006/relationships/slide" Target="slides/slide19.xml"/><Relationship Id="rId75" Type="http://schemas.openxmlformats.org/officeDocument/2006/relationships/font" Target="fonts/AmaticSC-bold.fntdata"/><Relationship Id="rId30" Type="http://schemas.openxmlformats.org/officeDocument/2006/relationships/slide" Target="slides/slide18.xml"/><Relationship Id="rId74" Type="http://schemas.openxmlformats.org/officeDocument/2006/relationships/font" Target="fonts/AmaticSC-regular.fntdata"/><Relationship Id="rId33" Type="http://schemas.openxmlformats.org/officeDocument/2006/relationships/slide" Target="slides/slide21.xml"/><Relationship Id="rId77" Type="http://schemas.openxmlformats.org/officeDocument/2006/relationships/font" Target="fonts/PlayfairDisplay-bold.fntdata"/><Relationship Id="rId32" Type="http://schemas.openxmlformats.org/officeDocument/2006/relationships/slide" Target="slides/slide20.xml"/><Relationship Id="rId76" Type="http://schemas.openxmlformats.org/officeDocument/2006/relationships/font" Target="fonts/PlayfairDisplay-regular.fntdata"/><Relationship Id="rId35" Type="http://schemas.openxmlformats.org/officeDocument/2006/relationships/slide" Target="slides/slide23.xml"/><Relationship Id="rId79" Type="http://schemas.openxmlformats.org/officeDocument/2006/relationships/font" Target="fonts/PlayfairDisplay-boldItalic.fntdata"/><Relationship Id="rId34" Type="http://schemas.openxmlformats.org/officeDocument/2006/relationships/slide" Target="slides/slide22.xml"/><Relationship Id="rId78" Type="http://schemas.openxmlformats.org/officeDocument/2006/relationships/font" Target="fonts/PlayfairDisplay-italic.fntdata"/><Relationship Id="rId71" Type="http://schemas.openxmlformats.org/officeDocument/2006/relationships/slide" Target="slides/slide59.xml"/><Relationship Id="rId70" Type="http://schemas.openxmlformats.org/officeDocument/2006/relationships/slide" Target="slides/slide58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62" Type="http://schemas.openxmlformats.org/officeDocument/2006/relationships/slide" Target="slides/slide50.xml"/><Relationship Id="rId61" Type="http://schemas.openxmlformats.org/officeDocument/2006/relationships/slide" Target="slides/slide49.xml"/><Relationship Id="rId20" Type="http://schemas.openxmlformats.org/officeDocument/2006/relationships/slide" Target="slides/slide8.xml"/><Relationship Id="rId64" Type="http://schemas.openxmlformats.org/officeDocument/2006/relationships/slide" Target="slides/slide52.xml"/><Relationship Id="rId63" Type="http://schemas.openxmlformats.org/officeDocument/2006/relationships/slide" Target="slides/slide51.xml"/><Relationship Id="rId22" Type="http://schemas.openxmlformats.org/officeDocument/2006/relationships/slide" Target="slides/slide10.xml"/><Relationship Id="rId66" Type="http://schemas.openxmlformats.org/officeDocument/2006/relationships/slide" Target="slides/slide54.xml"/><Relationship Id="rId21" Type="http://schemas.openxmlformats.org/officeDocument/2006/relationships/slide" Target="slides/slide9.xml"/><Relationship Id="rId65" Type="http://schemas.openxmlformats.org/officeDocument/2006/relationships/slide" Target="slides/slide53.xml"/><Relationship Id="rId24" Type="http://schemas.openxmlformats.org/officeDocument/2006/relationships/slide" Target="slides/slide12.xml"/><Relationship Id="rId68" Type="http://schemas.openxmlformats.org/officeDocument/2006/relationships/slide" Target="slides/slide56.xml"/><Relationship Id="rId23" Type="http://schemas.openxmlformats.org/officeDocument/2006/relationships/slide" Target="slides/slide11.xml"/><Relationship Id="rId67" Type="http://schemas.openxmlformats.org/officeDocument/2006/relationships/slide" Target="slides/slide55.xml"/><Relationship Id="rId60" Type="http://schemas.openxmlformats.org/officeDocument/2006/relationships/slide" Target="slides/slide48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69" Type="http://schemas.openxmlformats.org/officeDocument/2006/relationships/slide" Target="slides/slide5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11" Type="http://schemas.openxmlformats.org/officeDocument/2006/relationships/slideMaster" Target="slideMasters/slideMaster7.xml"/><Relationship Id="rId55" Type="http://schemas.openxmlformats.org/officeDocument/2006/relationships/slide" Target="slides/slide43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2.xml"/><Relationship Id="rId13" Type="http://schemas.openxmlformats.org/officeDocument/2006/relationships/slide" Target="slides/slide1.xml"/><Relationship Id="rId57" Type="http://schemas.openxmlformats.org/officeDocument/2006/relationships/slide" Target="slides/slide45.xml"/><Relationship Id="rId12" Type="http://schemas.openxmlformats.org/officeDocument/2006/relationships/notesMaster" Target="notesMasters/notesMaster1.xml"/><Relationship Id="rId56" Type="http://schemas.openxmlformats.org/officeDocument/2006/relationships/slide" Target="slides/slide44.xml"/><Relationship Id="rId15" Type="http://schemas.openxmlformats.org/officeDocument/2006/relationships/slide" Target="slides/slide3.xml"/><Relationship Id="rId59" Type="http://schemas.openxmlformats.org/officeDocument/2006/relationships/slide" Target="slides/slide47.xml"/><Relationship Id="rId14" Type="http://schemas.openxmlformats.org/officeDocument/2006/relationships/slide" Target="slides/slide2.xml"/><Relationship Id="rId58" Type="http://schemas.openxmlformats.org/officeDocument/2006/relationships/slide" Target="slides/slide4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14c1f638a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14c1f638a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914c1f638a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e41017f04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e41017f04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2b1af54f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2b1af54f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2b1af54f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e2b1af54f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2b1af54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2b1af54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e2b1af54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e2b1af54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e2b1af54f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e2b1af54f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41017f04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41017f04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2b1af54f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2b1af54f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e2b1af54f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e2b1af54f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2b1af54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2b1af54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405038bf8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405038bf8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e405038bf8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41017f04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41017f04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e41017f04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e41017f04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e2b1af54f1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e2b1af54f1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e2b1af54f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e2b1af54f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e2b1af54f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e2b1af54f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e3e3c623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e3e3c623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e3e3c6232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e3e3c623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e3e3c623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e3e3c623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e3e3c6232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e3e3c623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e3e3c6232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e3e3c623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405038bf8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405038bf8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e405038bf8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e3e3c6232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e3e3c6232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3e3c6232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3e3c6232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405038bf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405038bf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4efafedb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e4efafedb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e4efafedb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9106e0c0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9106e0c0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9106e0c0e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e2b1af54f1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e2b1af54f1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702d8f5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702d8f5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702d8f5c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702d8f5c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7eaa0c4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7eaa0c4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77d2db93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77d2db93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41017f048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e41017f048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e41017f048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7d2db93a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7d2db93a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7d2db93a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7d2db93a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7d2db93a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7d2db93a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7d2db93a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7d2db93a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7d2db93a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7d2db93a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9106e0c0e7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9106e0c0e7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9106e0c0e7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b103d05c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b103d05c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4baace13b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64baace13b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64baace13b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4baace13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4baace13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64baace13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64baace13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914c1f638a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914c1f638a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914c1f638a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64baace13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64baace13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64baace13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64baace13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64baace13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64baace13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64baace13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64baace13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，有不ㄖ，有不讓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6f855b9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6f855b9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9106e0c0e7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9106e0c0e7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9106e0c0e7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75481650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75481650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9106e0c0e7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9106e0c0e7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9106e0c0e7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6f6d002e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6f6d002e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，有不ㄖ，有不讓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f6d002ee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f6d002ee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，有不ㄖ，有不讓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2b1af54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e2b1af54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5c298c556e_2_10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5c298c556e_2_10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5c298c556e_2_10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6534aa615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6534aa615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2b1af54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2b1af54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e2b1af54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e2b1af54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41017f048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41017f04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6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6"/>
          <p:cNvSpPr txBox="1"/>
          <p:nvPr>
            <p:ph type="ctr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subTitle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" name="Google Shape;109;p26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12" name="Google Shape;112;p26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16" name="Google Shape;116;p27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showMasterSp="0" type="picTx">
  <p:cSld name="PICTURE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8"/>
          <p:cNvSpPr/>
          <p:nvPr>
            <p:ph idx="2" type="pic"/>
          </p:nvPr>
        </p:nvSpPr>
        <p:spPr>
          <a:xfrm>
            <a:off x="0" y="-1"/>
            <a:ext cx="9141900" cy="3429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34275" lIns="342900" spcFirstLastPara="1" rIns="34275" wrap="square" tIns="2743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wentieth Century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3" name="Google Shape;123;p28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26" name="Google Shape;126;p28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Twentieth Centur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言語錄">
  <p:cSld name="名言語錄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idx="1" type="body"/>
          </p:nvPr>
        </p:nvSpPr>
        <p:spPr>
          <a:xfrm>
            <a:off x="892969" y="3355330"/>
            <a:ext cx="7358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hort Stack"/>
              <a:buNone/>
              <a:defRPr sz="1300"/>
            </a:lvl1pPr>
            <a:lvl2pPr indent="-266700" lvl="1" marL="914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2" type="body"/>
          </p:nvPr>
        </p:nvSpPr>
        <p:spPr>
          <a:xfrm>
            <a:off x="892969" y="2367483"/>
            <a:ext cx="7358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hort Stack"/>
              <a:buNone/>
              <a:defRPr sz="2000"/>
            </a:lvl1pPr>
            <a:lvl2pPr indent="-266700" lvl="1" marL="914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4427586" y="4850419"/>
            <a:ext cx="288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showMasterSp="0" type="secHead">
  <p:cSld name="SECTION_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2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2"/>
          <p:cNvSpPr txBox="1"/>
          <p:nvPr>
            <p:ph type="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47" name="Google Shape;147;p32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" type="body"/>
          </p:nvPr>
        </p:nvSpPr>
        <p:spPr>
          <a:xfrm>
            <a:off x="768095" y="1714500"/>
            <a:ext cx="35661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2" type="body"/>
          </p:nvPr>
        </p:nvSpPr>
        <p:spPr>
          <a:xfrm>
            <a:off x="4491990" y="1714500"/>
            <a:ext cx="35661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3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33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" type="body"/>
          </p:nvPr>
        </p:nvSpPr>
        <p:spPr>
          <a:xfrm>
            <a:off x="768096" y="1634727"/>
            <a:ext cx="35661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02875" spcFirstLastPara="1" rIns="1028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58" name="Google Shape;158;p34"/>
          <p:cNvSpPr txBox="1"/>
          <p:nvPr>
            <p:ph idx="2" type="body"/>
          </p:nvPr>
        </p:nvSpPr>
        <p:spPr>
          <a:xfrm>
            <a:off x="768096" y="2225841"/>
            <a:ext cx="3566100" cy="25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59" name="Google Shape;159;p34"/>
          <p:cNvSpPr txBox="1"/>
          <p:nvPr>
            <p:ph idx="3" type="body"/>
          </p:nvPr>
        </p:nvSpPr>
        <p:spPr>
          <a:xfrm>
            <a:off x="4493166" y="1634727"/>
            <a:ext cx="35661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02875" spcFirstLastPara="1" rIns="1028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60" name="Google Shape;160;p34"/>
          <p:cNvSpPr txBox="1"/>
          <p:nvPr>
            <p:ph idx="4" type="body"/>
          </p:nvPr>
        </p:nvSpPr>
        <p:spPr>
          <a:xfrm>
            <a:off x="4493166" y="2225841"/>
            <a:ext cx="3566100" cy="25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61" name="Google Shape;161;p34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4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4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5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5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5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type="title"/>
          </p:nvPr>
        </p:nvSpPr>
        <p:spPr>
          <a:xfrm>
            <a:off x="768096" y="353632"/>
            <a:ext cx="32919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Twentieth Century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6"/>
          <p:cNvSpPr txBox="1"/>
          <p:nvPr>
            <p:ph idx="1" type="body"/>
          </p:nvPr>
        </p:nvSpPr>
        <p:spPr>
          <a:xfrm>
            <a:off x="4286250" y="617220"/>
            <a:ext cx="4258800" cy="3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 sz="1800"/>
            </a:lvl1pPr>
            <a:lvl2pPr indent="-32385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Char char="🢝"/>
              <a:defRPr sz="1500"/>
            </a:lvl2pPr>
            <a:lvl3pPr indent="-3048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🢝"/>
              <a:defRPr sz="1200"/>
            </a:lvl9pPr>
          </a:lstStyle>
          <a:p/>
        </p:txBody>
      </p:sp>
      <p:sp>
        <p:nvSpPr>
          <p:cNvPr id="172" name="Google Shape;172;p36"/>
          <p:cNvSpPr txBox="1"/>
          <p:nvPr>
            <p:ph idx="2" type="body"/>
          </p:nvPr>
        </p:nvSpPr>
        <p:spPr>
          <a:xfrm>
            <a:off x="768096" y="1693130"/>
            <a:ext cx="32919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73" name="Google Shape;173;p36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6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1" type="body"/>
          </p:nvPr>
        </p:nvSpPr>
        <p:spPr>
          <a:xfrm rot="5400000">
            <a:off x="2904451" y="-421800"/>
            <a:ext cx="3017400" cy="7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79" name="Google Shape;179;p37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7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7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showMasterSp="0" type="vertTitleAndTx">
  <p:cSld name="VERTICAL_TITLE_AND_VERTICAL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/>
          <p:nvPr>
            <p:ph type="title"/>
          </p:nvPr>
        </p:nvSpPr>
        <p:spPr>
          <a:xfrm rot="5400000">
            <a:off x="5500801" y="1614450"/>
            <a:ext cx="40575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4275" spcFirstLastPara="1" rIns="342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" type="body"/>
          </p:nvPr>
        </p:nvSpPr>
        <p:spPr>
          <a:xfrm rot="5400000">
            <a:off x="1557376" y="-243000"/>
            <a:ext cx="4057500" cy="5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85" name="Google Shape;185;p38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8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8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88" name="Google Shape;188;p38"/>
          <p:cNvCxnSpPr/>
          <p:nvPr/>
        </p:nvCxnSpPr>
        <p:spPr>
          <a:xfrm rot="10800000">
            <a:off x="7543800" y="44447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0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196" name="Google Shape;196;p40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7" name="Google Shape;19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200" name="Google Shape;2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203" name="Google Shape;203;p4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8" name="Google Shape;208;p43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9" name="Google Shape;20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212" name="Google Shape;2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6" name="Google Shape;2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4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3125" lIns="93125" spcFirstLastPara="1" rIns="93125" wrap="square" tIns="931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224" name="Google Shape;224;p47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5" name="Google Shape;225;p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26" name="Google Shape;22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8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229" name="Google Shape;22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9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3125" lIns="93125" spcFirstLastPara="1" rIns="93125" wrap="square" tIns="931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00"/>
              <a:buNone/>
              <a:defRPr sz="122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49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33" name="Google Shape;23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標題與副標題">
  <p:cSld name="TITLE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"/>
          <p:cNvSpPr txBox="1"/>
          <p:nvPr>
            <p:ph type="title"/>
          </p:nvPr>
        </p:nvSpPr>
        <p:spPr>
          <a:xfrm>
            <a:off x="892969" y="1379637"/>
            <a:ext cx="73581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238" name="Google Shape;238;p51"/>
          <p:cNvSpPr txBox="1"/>
          <p:nvPr>
            <p:ph idx="1" type="body"/>
          </p:nvPr>
        </p:nvSpPr>
        <p:spPr>
          <a:xfrm>
            <a:off x="892969" y="2745879"/>
            <a:ext cx="7358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239" name="Google Shape;239;p51"/>
          <p:cNvSpPr txBox="1"/>
          <p:nvPr>
            <p:ph idx="12" type="sldNum"/>
          </p:nvPr>
        </p:nvSpPr>
        <p:spPr>
          <a:xfrm>
            <a:off x="4427586" y="4850419"/>
            <a:ext cx="288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項目符號">
  <p:cSld name="項目符號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2"/>
          <p:cNvSpPr txBox="1"/>
          <p:nvPr>
            <p:ph idx="1" type="body"/>
          </p:nvPr>
        </p:nvSpPr>
        <p:spPr>
          <a:xfrm>
            <a:off x="892969" y="562570"/>
            <a:ext cx="73581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242" name="Google Shape;242;p52"/>
          <p:cNvSpPr txBox="1"/>
          <p:nvPr>
            <p:ph idx="12" type="sldNum"/>
          </p:nvPr>
        </p:nvSpPr>
        <p:spPr>
          <a:xfrm>
            <a:off x="4427586" y="4850419"/>
            <a:ext cx="288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言語錄">
  <p:cSld name="TITLE_AND_BODY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3"/>
          <p:cNvSpPr txBox="1"/>
          <p:nvPr>
            <p:ph idx="1" type="body"/>
          </p:nvPr>
        </p:nvSpPr>
        <p:spPr>
          <a:xfrm>
            <a:off x="892969" y="3355330"/>
            <a:ext cx="7358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hort Stack"/>
              <a:buNone/>
              <a:defRPr sz="1500"/>
            </a:lvl1pPr>
            <a:lvl2pPr indent="-260350" lvl="1" marL="914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245" name="Google Shape;245;p53"/>
          <p:cNvSpPr txBox="1"/>
          <p:nvPr>
            <p:ph idx="2" type="body"/>
          </p:nvPr>
        </p:nvSpPr>
        <p:spPr>
          <a:xfrm>
            <a:off x="892969" y="2367483"/>
            <a:ext cx="7358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hort Stack"/>
              <a:buNone/>
              <a:defRPr sz="2400"/>
            </a:lvl1pPr>
            <a:lvl2pPr indent="-260350" lvl="1" marL="914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246" name="Google Shape;246;p53"/>
          <p:cNvSpPr txBox="1"/>
          <p:nvPr>
            <p:ph idx="12" type="sldNum"/>
          </p:nvPr>
        </p:nvSpPr>
        <p:spPr>
          <a:xfrm>
            <a:off x="4427586" y="4850419"/>
            <a:ext cx="288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hort Stack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5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5"/>
          <p:cNvSpPr txBox="1"/>
          <p:nvPr>
            <p:ph type="ctr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55"/>
          <p:cNvSpPr txBox="1"/>
          <p:nvPr>
            <p:ph idx="1" type="subTitle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9" name="Google Shape;259;p55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55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55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62" name="Google Shape;262;p55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6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56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66" name="Google Shape;266;p56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56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56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showMasterSp="0" type="picTx">
  <p:cSld name="PICTURE_WITH_CAPTION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7"/>
          <p:cNvSpPr txBox="1"/>
          <p:nvPr>
            <p:ph type="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57"/>
          <p:cNvSpPr/>
          <p:nvPr>
            <p:ph idx="2" type="pic"/>
          </p:nvPr>
        </p:nvSpPr>
        <p:spPr>
          <a:xfrm>
            <a:off x="0" y="-1"/>
            <a:ext cx="9141900" cy="3429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34275" lIns="342900" spcFirstLastPara="1" rIns="34275" wrap="square" tIns="2743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wentieth Century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2" name="Google Shape;272;p57"/>
          <p:cNvSpPr txBox="1"/>
          <p:nvPr>
            <p:ph idx="1" type="body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73" name="Google Shape;273;p57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57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57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76" name="Google Shape;276;p57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8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58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58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Twentieth Centur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3" name="Google Shape;283;p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4" name="Google Shape;28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buClr>
                <a:srgbClr val="0C0C0C"/>
              </a:buClr>
              <a:buSzPts val="800"/>
              <a:buFont typeface="Twentieth Century"/>
              <a:buNone/>
              <a:defRPr sz="8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言語錄">
  <p:cSld name="名言語錄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0"/>
          <p:cNvSpPr txBox="1"/>
          <p:nvPr>
            <p:ph idx="1" type="body"/>
          </p:nvPr>
        </p:nvSpPr>
        <p:spPr>
          <a:xfrm>
            <a:off x="892969" y="3355330"/>
            <a:ext cx="7358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hort Stack"/>
              <a:buNone/>
              <a:defRPr sz="1300"/>
            </a:lvl1pPr>
            <a:lvl2pPr indent="-266700" lvl="1" marL="914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9pPr>
          </a:lstStyle>
          <a:p/>
        </p:txBody>
      </p:sp>
      <p:sp>
        <p:nvSpPr>
          <p:cNvPr id="287" name="Google Shape;287;p60"/>
          <p:cNvSpPr txBox="1"/>
          <p:nvPr>
            <p:ph idx="2" type="body"/>
          </p:nvPr>
        </p:nvSpPr>
        <p:spPr>
          <a:xfrm>
            <a:off x="892969" y="2367483"/>
            <a:ext cx="7358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hort Stack"/>
              <a:buNone/>
              <a:defRPr sz="2000"/>
            </a:lvl1pPr>
            <a:lvl2pPr indent="-266700" lvl="1" marL="914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9pPr>
          </a:lstStyle>
          <a:p/>
        </p:txBody>
      </p:sp>
      <p:sp>
        <p:nvSpPr>
          <p:cNvPr id="288" name="Google Shape;288;p60"/>
          <p:cNvSpPr txBox="1"/>
          <p:nvPr>
            <p:ph idx="12" type="sldNum"/>
          </p:nvPr>
        </p:nvSpPr>
        <p:spPr>
          <a:xfrm>
            <a:off x="4427586" y="4850419"/>
            <a:ext cx="288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hort Stack"/>
              <a:buNone/>
              <a:defRPr sz="9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showMasterSp="0" type="secHead">
  <p:cSld name="SECTION_HEADER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1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61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61"/>
          <p:cNvSpPr txBox="1"/>
          <p:nvPr>
            <p:ph type="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61"/>
          <p:cNvSpPr txBox="1"/>
          <p:nvPr>
            <p:ph idx="1" type="body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4" name="Google Shape;294;p61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61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6" name="Google Shape;296;p61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97" name="Google Shape;297;p61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2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62"/>
          <p:cNvSpPr txBox="1"/>
          <p:nvPr>
            <p:ph idx="1" type="body"/>
          </p:nvPr>
        </p:nvSpPr>
        <p:spPr>
          <a:xfrm>
            <a:off x="768095" y="1714500"/>
            <a:ext cx="35661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301" name="Google Shape;301;p62"/>
          <p:cNvSpPr txBox="1"/>
          <p:nvPr>
            <p:ph idx="2" type="body"/>
          </p:nvPr>
        </p:nvSpPr>
        <p:spPr>
          <a:xfrm>
            <a:off x="4491990" y="1714500"/>
            <a:ext cx="35661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302" name="Google Shape;302;p62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62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62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3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63"/>
          <p:cNvSpPr txBox="1"/>
          <p:nvPr>
            <p:ph idx="1" type="body"/>
          </p:nvPr>
        </p:nvSpPr>
        <p:spPr>
          <a:xfrm>
            <a:off x="768096" y="1634727"/>
            <a:ext cx="35661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02875" spcFirstLastPara="1" rIns="1028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308" name="Google Shape;308;p63"/>
          <p:cNvSpPr txBox="1"/>
          <p:nvPr>
            <p:ph idx="2" type="body"/>
          </p:nvPr>
        </p:nvSpPr>
        <p:spPr>
          <a:xfrm>
            <a:off x="768096" y="2225841"/>
            <a:ext cx="3566100" cy="25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309" name="Google Shape;309;p63"/>
          <p:cNvSpPr txBox="1"/>
          <p:nvPr>
            <p:ph idx="3" type="body"/>
          </p:nvPr>
        </p:nvSpPr>
        <p:spPr>
          <a:xfrm>
            <a:off x="4493166" y="1634727"/>
            <a:ext cx="35661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02875" spcFirstLastPara="1" rIns="1028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310" name="Google Shape;310;p63"/>
          <p:cNvSpPr txBox="1"/>
          <p:nvPr>
            <p:ph idx="4" type="body"/>
          </p:nvPr>
        </p:nvSpPr>
        <p:spPr>
          <a:xfrm>
            <a:off x="4493166" y="2225841"/>
            <a:ext cx="3566100" cy="25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311" name="Google Shape;311;p63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63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63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4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64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64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5"/>
          <p:cNvSpPr txBox="1"/>
          <p:nvPr>
            <p:ph type="title"/>
          </p:nvPr>
        </p:nvSpPr>
        <p:spPr>
          <a:xfrm>
            <a:off x="768096" y="353632"/>
            <a:ext cx="32919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Twentieth Century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65"/>
          <p:cNvSpPr txBox="1"/>
          <p:nvPr>
            <p:ph idx="1" type="body"/>
          </p:nvPr>
        </p:nvSpPr>
        <p:spPr>
          <a:xfrm>
            <a:off x="4286250" y="617220"/>
            <a:ext cx="4258800" cy="3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 sz="1800"/>
            </a:lvl1pPr>
            <a:lvl2pPr indent="-32385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Char char="🢝"/>
              <a:defRPr sz="1500"/>
            </a:lvl2pPr>
            <a:lvl3pPr indent="-3048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5pPr>
            <a:lvl6pPr indent="-3048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6pPr>
            <a:lvl7pPr indent="-3048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7pPr>
            <a:lvl8pPr indent="-3048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8pPr>
            <a:lvl9pPr indent="-3048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🢝"/>
              <a:defRPr sz="1200"/>
            </a:lvl9pPr>
          </a:lstStyle>
          <a:p/>
        </p:txBody>
      </p:sp>
      <p:sp>
        <p:nvSpPr>
          <p:cNvPr id="322" name="Google Shape;322;p65"/>
          <p:cNvSpPr txBox="1"/>
          <p:nvPr>
            <p:ph idx="2" type="body"/>
          </p:nvPr>
        </p:nvSpPr>
        <p:spPr>
          <a:xfrm>
            <a:off x="768096" y="1693130"/>
            <a:ext cx="32919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23" name="Google Shape;323;p65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65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65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6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66"/>
          <p:cNvSpPr txBox="1"/>
          <p:nvPr>
            <p:ph idx="1" type="body"/>
          </p:nvPr>
        </p:nvSpPr>
        <p:spPr>
          <a:xfrm rot="5400000">
            <a:off x="2904451" y="-421800"/>
            <a:ext cx="3017400" cy="7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329" name="Google Shape;329;p66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66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66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showMasterSp="0" type="vertTitleAndTx">
  <p:cSld name="VERTICAL_TITLE_AND_VERTICAL_TEX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7"/>
          <p:cNvSpPr txBox="1"/>
          <p:nvPr>
            <p:ph type="title"/>
          </p:nvPr>
        </p:nvSpPr>
        <p:spPr>
          <a:xfrm rot="5400000">
            <a:off x="5500801" y="1614450"/>
            <a:ext cx="40575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4275" spcFirstLastPara="1" rIns="342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67"/>
          <p:cNvSpPr txBox="1"/>
          <p:nvPr>
            <p:ph idx="1" type="body"/>
          </p:nvPr>
        </p:nvSpPr>
        <p:spPr>
          <a:xfrm rot="5400000">
            <a:off x="1557376" y="-243000"/>
            <a:ext cx="4057500" cy="5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335" name="Google Shape;335;p67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" name="Google Shape;336;p67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p67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338" name="Google Shape;338;p67"/>
          <p:cNvCxnSpPr/>
          <p:nvPr/>
        </p:nvCxnSpPr>
        <p:spPr>
          <a:xfrm rot="10800000">
            <a:off x="7543800" y="44447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8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9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69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rtl="0" algn="ctr">
              <a:spcBef>
                <a:spcPts val="900"/>
              </a:spcBef>
              <a:spcAft>
                <a:spcPts val="0"/>
              </a:spcAft>
              <a:buSzPts val="1700"/>
              <a:buChar char=" "/>
              <a:defRPr/>
            </a:lvl1pPr>
            <a:lvl2pPr indent="-317500" lvl="1" marL="914400" rtl="0" algn="ctr"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298450" lvl="2" marL="13716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3pPr>
            <a:lvl4pPr indent="-298450" lvl="3" marL="18288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4pPr>
            <a:lvl5pPr indent="-298450" lvl="4" marL="22860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5pPr>
            <a:lvl6pPr indent="-298450" lvl="5" marL="27432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6pPr>
            <a:lvl7pPr indent="-298450" lvl="6" marL="32004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7pPr>
            <a:lvl8pPr indent="-298450" lvl="7" marL="3657600" rtl="0" algn="ctr">
              <a:spcBef>
                <a:spcPts val="300"/>
              </a:spcBef>
              <a:spcAft>
                <a:spcPts val="0"/>
              </a:spcAft>
              <a:buSzPts val="1100"/>
              <a:buChar char="🢝"/>
              <a:defRPr/>
            </a:lvl8pPr>
            <a:lvl9pPr indent="-298450" lvl="8" marL="4114800" rtl="0" algn="ctr">
              <a:spcBef>
                <a:spcPts val="300"/>
              </a:spcBef>
              <a:spcAft>
                <a:spcPts val="300"/>
              </a:spcAft>
              <a:buSzPts val="1100"/>
              <a:buChar char="🢝"/>
              <a:defRPr/>
            </a:lvl9pPr>
          </a:lstStyle>
          <a:p/>
        </p:txBody>
      </p:sp>
      <p:sp>
        <p:nvSpPr>
          <p:cNvPr id="347" name="Google Shape;34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標題及內容">
  <p:cSld name="2_標題及內容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" y="0"/>
            <a:ext cx="91427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7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400"/>
              <a:buChar char="🢝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400"/>
              <a:buChar char="🢝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400"/>
              <a:buChar char="🢝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070"/>
              </a:buClr>
              <a:buSzPts val="1400"/>
              <a:buChar char="🢝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🢝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🢝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🢝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300"/>
              </a:spcAft>
              <a:buClr>
                <a:schemeClr val="dk1"/>
              </a:buClr>
              <a:buSzPts val="1400"/>
              <a:buChar char="🢝"/>
              <a:defRPr/>
            </a:lvl9pPr>
          </a:lstStyle>
          <a:p/>
        </p:txBody>
      </p:sp>
      <p:sp>
        <p:nvSpPr>
          <p:cNvPr id="352" name="Google Shape;352;p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4" name="Google Shape;354;p70"/>
          <p:cNvSpPr txBox="1"/>
          <p:nvPr>
            <p:ph idx="12" type="sldNum"/>
          </p:nvPr>
        </p:nvSpPr>
        <p:spPr>
          <a:xfrm>
            <a:off x="6900863" y="48172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7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7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3" name="Google Shape;363;p7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64" name="Google Shape;364;p7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7" name="Google Shape;367;p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7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1" name="Google Shape;37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2" name="Google Shape;372;p7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5" name="Google Shape;375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6" name="Google Shape;376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7" name="Google Shape;377;p7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0" name="Google Shape;380;p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3" name="Google Shape;383;p7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4" name="Google Shape;384;p7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7" name="Google Shape;387;p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7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Google Shape;391;p7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2" name="Google Shape;392;p7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3" name="Google Shape;393;p7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97" name="Google Shape;397;p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8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8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2" name="Google Shape;402;p8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3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7" name="Google Shape;407;p83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8" name="Google Shape;408;p83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83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83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5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85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85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9" name="Google Shape;419;p85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20" name="Google Shape;420;p8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3" name="Google Shape;423;p8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8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7" name="Google Shape;427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8" name="Google Shape;428;p8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1" name="Google Shape;431;p8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2" name="Google Shape;432;p8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3" name="Google Shape;433;p8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6" name="Google Shape;436;p8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9" name="Google Shape;439;p90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0" name="Google Shape;440;p9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3" name="Google Shape;443;p9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9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Google Shape;447;p92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8" name="Google Shape;448;p9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9" name="Google Shape;449;p9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0" name="Google Shape;450;p9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3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3" name="Google Shape;453;p9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94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94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9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showMasterSp="0" type="picTx">
  <p:cSld name="PICTURE_WITH_CAPTION_TEXT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6"/>
          <p:cNvSpPr txBox="1"/>
          <p:nvPr>
            <p:ph type="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3" name="Google Shape;463;p96"/>
          <p:cNvSpPr/>
          <p:nvPr>
            <p:ph idx="2" type="pic"/>
          </p:nvPr>
        </p:nvSpPr>
        <p:spPr>
          <a:xfrm>
            <a:off x="0" y="-1"/>
            <a:ext cx="9141900" cy="3429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34275" lIns="342900" spcFirstLastPara="1" rIns="34275" wrap="square" tIns="2743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wentieth Century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64" name="Google Shape;464;p96"/>
          <p:cNvSpPr txBox="1"/>
          <p:nvPr>
            <p:ph idx="1" type="body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65" name="Google Shape;465;p96"/>
          <p:cNvSpPr txBox="1"/>
          <p:nvPr>
            <p:ph idx="10" type="dt"/>
          </p:nvPr>
        </p:nvSpPr>
        <p:spPr>
          <a:xfrm>
            <a:off x="768097" y="4853028"/>
            <a:ext cx="161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6" name="Google Shape;466;p96"/>
          <p:cNvSpPr txBox="1"/>
          <p:nvPr>
            <p:ph idx="11" type="ftr"/>
          </p:nvPr>
        </p:nvSpPr>
        <p:spPr>
          <a:xfrm>
            <a:off x="3632199" y="4853028"/>
            <a:ext cx="4426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7" name="Google Shape;467;p96"/>
          <p:cNvSpPr txBox="1"/>
          <p:nvPr>
            <p:ph idx="12" type="sldNum"/>
          </p:nvPr>
        </p:nvSpPr>
        <p:spPr>
          <a:xfrm>
            <a:off x="8128000" y="4853028"/>
            <a:ext cx="730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68" name="Google Shape;468;p96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7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1" name="Google Shape;471;p97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2" name="Google Shape;472;p97"/>
          <p:cNvSpPr txBox="1"/>
          <p:nvPr>
            <p:ph idx="10" type="dt"/>
          </p:nvPr>
        </p:nvSpPr>
        <p:spPr>
          <a:xfrm>
            <a:off x="768097" y="4853028"/>
            <a:ext cx="161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3" name="Google Shape;473;p97"/>
          <p:cNvSpPr txBox="1"/>
          <p:nvPr>
            <p:ph idx="11" type="ftr"/>
          </p:nvPr>
        </p:nvSpPr>
        <p:spPr>
          <a:xfrm>
            <a:off x="3632199" y="4853028"/>
            <a:ext cx="4426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4" name="Google Shape;474;p97"/>
          <p:cNvSpPr txBox="1"/>
          <p:nvPr>
            <p:ph idx="12" type="sldNum"/>
          </p:nvPr>
        </p:nvSpPr>
        <p:spPr>
          <a:xfrm>
            <a:off x="8128000" y="4853028"/>
            <a:ext cx="730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showMasterSp="0">
  <p:cSld name="SECTION_HEADER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8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98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98"/>
          <p:cNvSpPr txBox="1"/>
          <p:nvPr>
            <p:ph type="title"/>
          </p:nvPr>
        </p:nvSpPr>
        <p:spPr>
          <a:xfrm>
            <a:off x="342900" y="3720103"/>
            <a:ext cx="5829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9" name="Google Shape;479;p98"/>
          <p:cNvSpPr txBox="1"/>
          <p:nvPr>
            <p:ph idx="1" type="body"/>
          </p:nvPr>
        </p:nvSpPr>
        <p:spPr>
          <a:xfrm>
            <a:off x="6457950" y="3720103"/>
            <a:ext cx="2400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0" name="Google Shape;480;p98"/>
          <p:cNvSpPr txBox="1"/>
          <p:nvPr>
            <p:ph idx="10" type="dt"/>
          </p:nvPr>
        </p:nvSpPr>
        <p:spPr>
          <a:xfrm>
            <a:off x="768097" y="4853028"/>
            <a:ext cx="161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1" name="Google Shape;481;p98"/>
          <p:cNvSpPr txBox="1"/>
          <p:nvPr>
            <p:ph idx="11" type="ftr"/>
          </p:nvPr>
        </p:nvSpPr>
        <p:spPr>
          <a:xfrm>
            <a:off x="3632199" y="4853028"/>
            <a:ext cx="4426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2" name="Google Shape;482;p98"/>
          <p:cNvSpPr txBox="1"/>
          <p:nvPr>
            <p:ph idx="12" type="sldNum"/>
          </p:nvPr>
        </p:nvSpPr>
        <p:spPr>
          <a:xfrm>
            <a:off x="8128000" y="4853028"/>
            <a:ext cx="730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83" name="Google Shape;483;p98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i="0" sz="3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wentieth Century"/>
              <a:buChar char=" "/>
              <a:defRPr b="0" i="0" sz="1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03" name="Google Shape;103;p25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spcFirstLastPara="1" rIns="93125" wrap="square" tIns="931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matic SC"/>
              <a:buNone/>
              <a:defRPr b="1" sz="4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91" name="Google Shape;191;p3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spcFirstLastPara="1" rIns="93125" wrap="square" tIns="931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92" name="Google Shape;19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4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i="0" sz="3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49" name="Google Shape;249;p54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wentieth Century"/>
              <a:buChar char=" "/>
              <a:defRPr b="0" i="0" sz="1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50" name="Google Shape;250;p54"/>
          <p:cNvSpPr txBox="1"/>
          <p:nvPr>
            <p:ph idx="10" type="dt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51" name="Google Shape;251;p54"/>
          <p:cNvSpPr txBox="1"/>
          <p:nvPr>
            <p:ph idx="11" type="ftr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52" name="Google Shape;252;p54"/>
          <p:cNvSpPr txBox="1"/>
          <p:nvPr>
            <p:ph idx="12" type="sldNum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53" name="Google Shape;253;p54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57" name="Google Shape;357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8" name="Google Shape;358;p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13" name="Google Shape;413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4" name="Google Shape;414;p8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file/d/1ozyHJbWY0Bw6CwYLjw_ZQ2SMX9w2ZdJg/view?usp=sharing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pdf/1512.03385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facebook.com/groups/774141029405112/permalink/1192492830903261/" TargetMode="External"/><Relationship Id="rId4" Type="http://schemas.openxmlformats.org/officeDocument/2006/relationships/hyperlink" Target="https://stats.stackexchange.com/questions/192007/what-measures-you-look-at-the-determine-over-fitting-in-linear-regression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s://en.wikipedia.org/wiki/Overfitting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rive.google.com/file/d/1a_qyNdf_KMqoMkPMHG2tyidWQ6lAiw6y/view?usp=sharing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rive.google.com/file/d/1_qGbXSbUJG6dW-tDbjPafR0uFRVS-ygk/view?usp=sharing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rive.google.com/file/d/1NS3n5A7P49UCQktO-srMXVZRZoCTb5iA/view?usp=sharing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hyperlink" Target="https://drive.google.com/file/d/185nflXfaqGqH69AHFqxHZpWzVXHuKIa-/view?usp=sharing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chtseng.wordpress.com/2017/11/11/data-augmentation-%E8%B3%87%E6%96%99%E5%A2%9E%E5%BC%B7/" TargetMode="External"/><Relationship Id="rId4" Type="http://schemas.openxmlformats.org/officeDocument/2006/relationships/hyperlink" Target="https://github.com/ch-tseng/data-augmentation-Keras/blob/master/CNN-Meetingroom-Augmentation-2.ipynb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vVRqTa5wdy-yuhXS7zMVXNOL1TjA5YcX?usp=sharing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hyperlink" Target="http://proceedings.mlr.press/v9/glorot10a/glorot10a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Chap 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Tuning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00" y="1260100"/>
            <a:ext cx="6909424" cy="36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08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Overfittting：loss function</a:t>
            </a:r>
            <a:endParaRPr sz="2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9"/>
          <p:cNvSpPr txBox="1"/>
          <p:nvPr/>
        </p:nvSpPr>
        <p:spPr>
          <a:xfrm>
            <a:off x="5009600" y="1255446"/>
            <a:ext cx="30000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12121"/>
                </a:solidFill>
              </a:rPr>
              <a:t>Train Acc:  11.2%</a:t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121"/>
              </a:solidFill>
            </a:endParaRPr>
          </a:p>
        </p:txBody>
      </p:sp>
      <p:sp>
        <p:nvSpPr>
          <p:cNvPr id="662" name="Google Shape;662;p109"/>
          <p:cNvSpPr txBox="1"/>
          <p:nvPr/>
        </p:nvSpPr>
        <p:spPr>
          <a:xfrm>
            <a:off x="5005792" y="2039621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 Acc:  11.3%</a:t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3" name="Google Shape;663;p10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CCE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sigmoid, 3 hidden layers, SGD, </a:t>
            </a:r>
            <a:r>
              <a:rPr b="0" lang="zh-TW" sz="27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10000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20]</a:t>
            </a:r>
            <a:endParaRPr sz="2700"/>
          </a:p>
        </p:txBody>
      </p:sp>
      <p:sp>
        <p:nvSpPr>
          <p:cNvPr id="664" name="Google Shape;664;p109"/>
          <p:cNvSpPr txBox="1"/>
          <p:nvPr>
            <p:ph idx="1" type="body"/>
          </p:nvPr>
        </p:nvSpPr>
        <p:spPr>
          <a:xfrm>
            <a:off x="311700" y="1152475"/>
            <a:ext cx="391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loss : categorical_crossentropy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activations at model :  sigmoid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#hidden Layers : 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optimizer : SGD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batch_size : 10000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epochs : 20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8423">
            <a:off x="385736" y="147371"/>
            <a:ext cx="6051381" cy="4656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1"/>
          <p:cNvSpPr txBox="1"/>
          <p:nvPr/>
        </p:nvSpPr>
        <p:spPr>
          <a:xfrm>
            <a:off x="635950" y="267800"/>
            <a:ext cx="6426600" cy="4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train_data = 10000、batch_size = 10000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每個 epoch 中的每一次 gradient descent(w, b) 都一樣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好處是：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完整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的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更新路徑。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缺點是：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萬一遇到的 saddle point 就卡住、無法逃脫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train_data = 10000、batch_size = 100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似乎是只有 100筆資料的訓練，不夠泛化，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但是雖然每一次更新都不是最佳方向，在 100 次的不同 batch 之後，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好處是：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因為 一個 epoch 可以有 100 次更新，所以比 batch_size = 10000 多了一百倍。同時因為 100 個 batches 的統計性，也會消弭不夠泛化。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同時因為 隨機性的資料，更新時的 gradient descent(w, b) 都有些許不同，容易逃脫 saddle point.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缺點是：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耗時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2771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8996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4"/>
          <p:cNvSpPr txBox="1"/>
          <p:nvPr/>
        </p:nvSpPr>
        <p:spPr>
          <a:xfrm>
            <a:off x="1483925" y="1439275"/>
            <a:ext cx="642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記憶體不夠 (OOM, Out Of Memory) 的小技巧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batch size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5"/>
          <p:cNvSpPr txBox="1"/>
          <p:nvPr/>
        </p:nvSpPr>
        <p:spPr>
          <a:xfrm>
            <a:off x="5009600" y="1255446"/>
            <a:ext cx="30000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12121"/>
                </a:solidFill>
              </a:rPr>
              <a:t>Train Acc:  99.8%</a:t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121"/>
              </a:solidFill>
            </a:endParaRPr>
          </a:p>
        </p:txBody>
      </p:sp>
      <p:sp>
        <p:nvSpPr>
          <p:cNvPr id="695" name="Google Shape;695;p115"/>
          <p:cNvSpPr txBox="1"/>
          <p:nvPr/>
        </p:nvSpPr>
        <p:spPr>
          <a:xfrm>
            <a:off x="5005792" y="2039621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 Acc:  95.8%</a:t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6" name="Google Shape;696;p1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CCE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sigmoid, 3 hidden layers, SGD, </a:t>
            </a:r>
            <a:r>
              <a:rPr b="0" lang="zh-TW" sz="27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20]</a:t>
            </a:r>
            <a:endParaRPr sz="2700"/>
          </a:p>
        </p:txBody>
      </p:sp>
      <p:sp>
        <p:nvSpPr>
          <p:cNvPr id="697" name="Google Shape;697;p115"/>
          <p:cNvSpPr txBox="1"/>
          <p:nvPr>
            <p:ph idx="1" type="body"/>
          </p:nvPr>
        </p:nvSpPr>
        <p:spPr>
          <a:xfrm>
            <a:off x="311700" y="1152475"/>
            <a:ext cx="391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loss : categorical_crossentropy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activations at model :  sigmoid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#hidden Layers : 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optimizer : SGD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batch_size : 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epochs : 20</a:t>
            </a:r>
            <a:endParaRPr/>
          </a:p>
        </p:txBody>
      </p:sp>
      <p:sp>
        <p:nvSpPr>
          <p:cNvPr id="698" name="Google Shape;698;p115"/>
          <p:cNvSpPr txBox="1"/>
          <p:nvPr/>
        </p:nvSpPr>
        <p:spPr>
          <a:xfrm>
            <a:off x="5005800" y="3284625"/>
            <a:ext cx="2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時間蠻長的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16"/>
          <p:cNvSpPr txBox="1"/>
          <p:nvPr/>
        </p:nvSpPr>
        <p:spPr>
          <a:xfrm>
            <a:off x="5009600" y="1255446"/>
            <a:ext cx="30000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12121"/>
                </a:solidFill>
              </a:rPr>
              <a:t>Train Acc:  9.9%</a:t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121"/>
              </a:solidFill>
            </a:endParaRPr>
          </a:p>
        </p:txBody>
      </p:sp>
      <p:sp>
        <p:nvSpPr>
          <p:cNvPr id="704" name="Google Shape;704;p116"/>
          <p:cNvSpPr txBox="1"/>
          <p:nvPr/>
        </p:nvSpPr>
        <p:spPr>
          <a:xfrm>
            <a:off x="5005792" y="2039621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 Acc:  10.3%</a:t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5" name="Google Shape;705;p1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CCE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sigmoid, </a:t>
            </a:r>
            <a:r>
              <a:rPr b="0" lang="zh-TW" sz="27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13 hidden layers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SGD,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20]</a:t>
            </a:r>
            <a:endParaRPr sz="2700"/>
          </a:p>
        </p:txBody>
      </p:sp>
      <p:sp>
        <p:nvSpPr>
          <p:cNvPr id="706" name="Google Shape;706;p116"/>
          <p:cNvSpPr txBox="1"/>
          <p:nvPr>
            <p:ph idx="1" type="body"/>
          </p:nvPr>
        </p:nvSpPr>
        <p:spPr>
          <a:xfrm>
            <a:off x="311700" y="1152475"/>
            <a:ext cx="391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loss : categorical_crossentropy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activations at model :  sigmoid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#hidden Layers : 13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optimizer : SGD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batch_size : 100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epochs : 20</a:t>
            </a:r>
            <a:endParaRPr/>
          </a:p>
        </p:txBody>
      </p:sp>
      <p:sp>
        <p:nvSpPr>
          <p:cNvPr id="707" name="Google Shape;707;p116"/>
          <p:cNvSpPr txBox="1"/>
          <p:nvPr/>
        </p:nvSpPr>
        <p:spPr>
          <a:xfrm>
            <a:off x="5009600" y="3592650"/>
            <a:ext cx="393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countermeasure: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sigmoid ⇒ relu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Back Propagation</a:t>
            </a:r>
            <a:endParaRPr/>
          </a:p>
        </p:txBody>
      </p:sp>
      <p:sp>
        <p:nvSpPr>
          <p:cNvPr id="713" name="Google Shape;713;p117"/>
          <p:cNvSpPr txBox="1"/>
          <p:nvPr>
            <p:ph idx="1" type="body"/>
          </p:nvPr>
        </p:nvSpPr>
        <p:spPr>
          <a:xfrm>
            <a:off x="311700" y="11524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 Chain Rule 可以推導出來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117"/>
          <p:cNvGrpSpPr/>
          <p:nvPr/>
        </p:nvGrpSpPr>
        <p:grpSpPr>
          <a:xfrm>
            <a:off x="401320" y="1856875"/>
            <a:ext cx="5482030" cy="1900175"/>
            <a:chOff x="401320" y="1856875"/>
            <a:chExt cx="5482030" cy="1900175"/>
          </a:xfrm>
        </p:grpSpPr>
        <p:pic>
          <p:nvPicPr>
            <p:cNvPr id="715" name="Google Shape;715;p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320" y="1856875"/>
              <a:ext cx="3244250" cy="107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117"/>
            <p:cNvSpPr txBox="1"/>
            <p:nvPr/>
          </p:nvSpPr>
          <p:spPr>
            <a:xfrm>
              <a:off x="1046750" y="2571750"/>
              <a:ext cx="48366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750">
                  <a:highlight>
                    <a:srgbClr val="FFFFF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會是 loss function 由輸出端一直到該參數 w 所有路徑經過的參數與激活函數微分值的加乘運算。</a:t>
              </a:r>
              <a:endParaRPr sz="17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717" name="Google Shape;717;p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6678" y="3012575"/>
              <a:ext cx="323504" cy="366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8" name="Google Shape;718;p117"/>
          <p:cNvSpPr txBox="1"/>
          <p:nvPr>
            <p:ph idx="1" type="body"/>
          </p:nvPr>
        </p:nvSpPr>
        <p:spPr>
          <a:xfrm>
            <a:off x="401325" y="41383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途中如果遇到太多 sigmoid 的微分，會讓偏微分值非常小。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00"/>
          <p:cNvSpPr/>
          <p:nvPr/>
        </p:nvSpPr>
        <p:spPr>
          <a:xfrm>
            <a:off x="6295050" y="3583688"/>
            <a:ext cx="3175500" cy="1593000"/>
          </a:xfrm>
          <a:prstGeom prst="rect">
            <a:avLst/>
          </a:prstGeom>
          <a:solidFill>
            <a:srgbClr val="F0D6D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00"/>
          <p:cNvSpPr/>
          <p:nvPr/>
        </p:nvSpPr>
        <p:spPr>
          <a:xfrm>
            <a:off x="6305869" y="-58338"/>
            <a:ext cx="3175500" cy="36840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00"/>
          <p:cNvSpPr/>
          <p:nvPr/>
        </p:nvSpPr>
        <p:spPr>
          <a:xfrm>
            <a:off x="3131175" y="3697762"/>
            <a:ext cx="3175500" cy="1500000"/>
          </a:xfrm>
          <a:prstGeom prst="rect">
            <a:avLst/>
          </a:prstGeom>
          <a:solidFill>
            <a:srgbClr val="FED18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00"/>
          <p:cNvSpPr/>
          <p:nvPr/>
        </p:nvSpPr>
        <p:spPr>
          <a:xfrm>
            <a:off x="3124875" y="1104883"/>
            <a:ext cx="3175500" cy="1855200"/>
          </a:xfrm>
          <a:prstGeom prst="rect">
            <a:avLst/>
          </a:prstGeom>
          <a:solidFill>
            <a:srgbClr val="FED18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00"/>
          <p:cNvSpPr/>
          <p:nvPr/>
        </p:nvSpPr>
        <p:spPr>
          <a:xfrm>
            <a:off x="3124875" y="-53869"/>
            <a:ext cx="3175500" cy="1158900"/>
          </a:xfrm>
          <a:prstGeom prst="rect">
            <a:avLst/>
          </a:prstGeom>
          <a:solidFill>
            <a:srgbClr val="F0D6D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00"/>
          <p:cNvSpPr/>
          <p:nvPr/>
        </p:nvSpPr>
        <p:spPr>
          <a:xfrm>
            <a:off x="3157599" y="2731969"/>
            <a:ext cx="3175500" cy="1044600"/>
          </a:xfrm>
          <a:prstGeom prst="rect">
            <a:avLst/>
          </a:prstGeom>
          <a:solidFill>
            <a:srgbClr val="DCEEF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1" name="Google Shape;501;p100"/>
          <p:cNvSpPr/>
          <p:nvPr/>
        </p:nvSpPr>
        <p:spPr>
          <a:xfrm>
            <a:off x="-26419" y="1680994"/>
            <a:ext cx="3175500" cy="3516900"/>
          </a:xfrm>
          <a:prstGeom prst="rect">
            <a:avLst/>
          </a:prstGeom>
          <a:solidFill>
            <a:srgbClr val="F0D6D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00"/>
          <p:cNvSpPr/>
          <p:nvPr/>
        </p:nvSpPr>
        <p:spPr>
          <a:xfrm>
            <a:off x="-26419" y="-6412"/>
            <a:ext cx="3175500" cy="1696500"/>
          </a:xfrm>
          <a:prstGeom prst="rect">
            <a:avLst/>
          </a:prstGeom>
          <a:solidFill>
            <a:srgbClr val="DCEEF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00"/>
          <p:cNvSpPr txBox="1"/>
          <p:nvPr/>
        </p:nvSpPr>
        <p:spPr>
          <a:xfrm>
            <a:off x="37631" y="73440"/>
            <a:ext cx="1594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處理問題的方法 y =  f(x)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100"/>
          <p:cNvSpPr txBox="1"/>
          <p:nvPr/>
        </p:nvSpPr>
        <p:spPr>
          <a:xfrm>
            <a:off x="22706" y="680940"/>
            <a:ext cx="1092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機器學習的方法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100"/>
          <p:cNvSpPr txBox="1"/>
          <p:nvPr/>
        </p:nvSpPr>
        <p:spPr>
          <a:xfrm>
            <a:off x="436463" y="373590"/>
            <a:ext cx="1224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Lato"/>
                <a:ea typeface="Lato"/>
                <a:cs typeface="Lato"/>
                <a:sym typeface="Lato"/>
              </a:rPr>
              <a:t>採用機器學習的條件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100"/>
          <p:cNvSpPr txBox="1"/>
          <p:nvPr/>
        </p:nvSpPr>
        <p:spPr>
          <a:xfrm>
            <a:off x="1299769" y="680940"/>
            <a:ext cx="2122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找一個模型 y = a x</a:t>
            </a:r>
            <a:r>
              <a:rPr baseline="30000" lang="zh-TW" sz="11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zh-TW" sz="1100">
                <a:latin typeface="Lato"/>
                <a:ea typeface="Lato"/>
                <a:cs typeface="Lato"/>
                <a:sym typeface="Lato"/>
              </a:rPr>
              <a:t>  + b x + c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100"/>
          <p:cNvSpPr txBox="1"/>
          <p:nvPr/>
        </p:nvSpPr>
        <p:spPr>
          <a:xfrm>
            <a:off x="1299769" y="928234"/>
            <a:ext cx="995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定義好壞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100"/>
          <p:cNvSpPr txBox="1"/>
          <p:nvPr/>
        </p:nvSpPr>
        <p:spPr>
          <a:xfrm>
            <a:off x="1299769" y="1228384"/>
            <a:ext cx="184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y = 2.7  x</a:t>
            </a:r>
            <a:r>
              <a:rPr baseline="30000" lang="zh-TW" sz="11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zh-TW" sz="1100">
                <a:latin typeface="Lato"/>
                <a:ea typeface="Lato"/>
                <a:cs typeface="Lato"/>
                <a:sym typeface="Lato"/>
              </a:rPr>
              <a:t>  - 2 x + 32.1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100"/>
          <p:cNvSpPr txBox="1"/>
          <p:nvPr/>
        </p:nvSpPr>
        <p:spPr>
          <a:xfrm>
            <a:off x="22706" y="1690084"/>
            <a:ext cx="1092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深度學習的方法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100"/>
          <p:cNvSpPr txBox="1"/>
          <p:nvPr/>
        </p:nvSpPr>
        <p:spPr>
          <a:xfrm>
            <a:off x="1299769" y="1783028"/>
            <a:ext cx="1682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DNN 初略模仿大腦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100"/>
          <p:cNvSpPr txBox="1"/>
          <p:nvPr/>
        </p:nvSpPr>
        <p:spPr>
          <a:xfrm>
            <a:off x="1563994" y="2052353"/>
            <a:ext cx="162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神經元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作 weighted sum + 開關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100"/>
          <p:cNvSpPr txBox="1"/>
          <p:nvPr/>
        </p:nvSpPr>
        <p:spPr>
          <a:xfrm>
            <a:off x="1563994" y="2617669"/>
            <a:ext cx="14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神經元組成神經元層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六層傳遞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3" name="Google Shape;51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44" y="2176119"/>
            <a:ext cx="1092151" cy="75255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00"/>
          <p:cNvSpPr txBox="1"/>
          <p:nvPr/>
        </p:nvSpPr>
        <p:spPr>
          <a:xfrm>
            <a:off x="1299769" y="3411597"/>
            <a:ext cx="1030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Loss Function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100"/>
          <p:cNvSpPr txBox="1"/>
          <p:nvPr/>
        </p:nvSpPr>
        <p:spPr>
          <a:xfrm>
            <a:off x="1616831" y="3635228"/>
            <a:ext cx="1365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mean square error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100"/>
          <p:cNvSpPr txBox="1"/>
          <p:nvPr/>
        </p:nvSpPr>
        <p:spPr>
          <a:xfrm>
            <a:off x="1616831" y="3821078"/>
            <a:ext cx="1365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cross-entropy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100"/>
          <p:cNvSpPr txBox="1"/>
          <p:nvPr/>
        </p:nvSpPr>
        <p:spPr>
          <a:xfrm>
            <a:off x="1299769" y="4230559"/>
            <a:ext cx="141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用梯度下降法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8" name="Google Shape;51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6" y="3114562"/>
            <a:ext cx="1157774" cy="7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6" y="3977494"/>
            <a:ext cx="1157774" cy="7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00"/>
          <p:cNvSpPr txBox="1"/>
          <p:nvPr/>
        </p:nvSpPr>
        <p:spPr>
          <a:xfrm>
            <a:off x="3397275" y="33900"/>
            <a:ext cx="571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CNN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100"/>
          <p:cNvSpPr txBox="1"/>
          <p:nvPr/>
        </p:nvSpPr>
        <p:spPr>
          <a:xfrm>
            <a:off x="3899100" y="152513"/>
            <a:ext cx="995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圖形的特性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100"/>
          <p:cNvSpPr txBox="1"/>
          <p:nvPr/>
        </p:nvSpPr>
        <p:spPr>
          <a:xfrm>
            <a:off x="3899100" y="329555"/>
            <a:ext cx="995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CNN 模型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100"/>
          <p:cNvSpPr txBox="1"/>
          <p:nvPr/>
        </p:nvSpPr>
        <p:spPr>
          <a:xfrm>
            <a:off x="4823681" y="391205"/>
            <a:ext cx="995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(3,3) </a:t>
            </a:r>
            <a:r>
              <a:rPr lang="zh-TW" sz="9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矩陣</a:t>
            </a:r>
            <a:r>
              <a:rPr lang="zh-TW" sz="1100">
                <a:latin typeface="Lato"/>
                <a:ea typeface="Lato"/>
                <a:cs typeface="Lato"/>
                <a:sym typeface="Lato"/>
              </a:rPr>
              <a:t>卷積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100"/>
          <p:cNvSpPr txBox="1"/>
          <p:nvPr/>
        </p:nvSpPr>
        <p:spPr>
          <a:xfrm>
            <a:off x="3899100" y="530930"/>
            <a:ext cx="1030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Loss Function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100"/>
          <p:cNvSpPr txBox="1"/>
          <p:nvPr/>
        </p:nvSpPr>
        <p:spPr>
          <a:xfrm>
            <a:off x="3899100" y="716780"/>
            <a:ext cx="141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用梯度下降法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100"/>
          <p:cNvSpPr txBox="1"/>
          <p:nvPr/>
        </p:nvSpPr>
        <p:spPr>
          <a:xfrm>
            <a:off x="1933875" y="2431819"/>
            <a:ext cx="1488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relu, sigmoid, softmax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100"/>
          <p:cNvSpPr txBox="1"/>
          <p:nvPr/>
        </p:nvSpPr>
        <p:spPr>
          <a:xfrm>
            <a:off x="3397275" y="2712750"/>
            <a:ext cx="906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整個專案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8" name="Google Shape;528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508" y="2810534"/>
            <a:ext cx="2063524" cy="104439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00"/>
          <p:cNvSpPr/>
          <p:nvPr/>
        </p:nvSpPr>
        <p:spPr>
          <a:xfrm>
            <a:off x="4981631" y="3148969"/>
            <a:ext cx="801600" cy="6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00"/>
          <p:cNvSpPr txBox="1"/>
          <p:nvPr/>
        </p:nvSpPr>
        <p:spPr>
          <a:xfrm>
            <a:off x="3397275" y="1538513"/>
            <a:ext cx="1157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為什麼 DL 可行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100"/>
          <p:cNvSpPr txBox="1"/>
          <p:nvPr/>
        </p:nvSpPr>
        <p:spPr>
          <a:xfrm>
            <a:off x="3916763" y="1817569"/>
            <a:ext cx="23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Universality: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neurons, and layer works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100"/>
          <p:cNvSpPr txBox="1"/>
          <p:nvPr/>
        </p:nvSpPr>
        <p:spPr>
          <a:xfrm>
            <a:off x="3916763" y="2184778"/>
            <a:ext cx="995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fat and deep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100"/>
          <p:cNvSpPr txBox="1"/>
          <p:nvPr/>
        </p:nvSpPr>
        <p:spPr>
          <a:xfrm>
            <a:off x="3899100" y="2415638"/>
            <a:ext cx="2307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small function:  speech example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100"/>
          <p:cNvSpPr txBox="1"/>
          <p:nvPr/>
        </p:nvSpPr>
        <p:spPr>
          <a:xfrm>
            <a:off x="6288450" y="33900"/>
            <a:ext cx="906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實作練習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100"/>
          <p:cNvSpPr txBox="1"/>
          <p:nvPr/>
        </p:nvSpPr>
        <p:spPr>
          <a:xfrm>
            <a:off x="6715706" y="214369"/>
            <a:ext cx="2166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工具環境：Colab, python, keras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100"/>
          <p:cNvSpPr txBox="1"/>
          <p:nvPr/>
        </p:nvSpPr>
        <p:spPr>
          <a:xfrm>
            <a:off x="6715706" y="452663"/>
            <a:ext cx="2166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程式基本架構：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API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data preprocessing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model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compile and fit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100"/>
          <p:cNvSpPr txBox="1"/>
          <p:nvPr/>
        </p:nvSpPr>
        <p:spPr>
          <a:xfrm>
            <a:off x="6715706" y="1366875"/>
            <a:ext cx="2549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基本分類：MNIST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資料不足：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Augmentation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transfer learning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Kaggle：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MRI (Semantic Segmentation)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	face keypints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GAN、CycleGAN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Image Caption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100"/>
          <p:cNvSpPr txBox="1"/>
          <p:nvPr/>
        </p:nvSpPr>
        <p:spPr>
          <a:xfrm>
            <a:off x="6455850" y="2969775"/>
            <a:ext cx="906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End2End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100"/>
          <p:cNvSpPr txBox="1"/>
          <p:nvPr/>
        </p:nvSpPr>
        <p:spPr>
          <a:xfrm>
            <a:off x="6715706" y="3159028"/>
            <a:ext cx="21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輸入與輸出分析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硬 Train 一發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100"/>
          <p:cNvSpPr txBox="1"/>
          <p:nvPr/>
        </p:nvSpPr>
        <p:spPr>
          <a:xfrm>
            <a:off x="3397275" y="3725166"/>
            <a:ext cx="801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訓練調参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100"/>
          <p:cNvSpPr txBox="1"/>
          <p:nvPr/>
        </p:nvSpPr>
        <p:spPr>
          <a:xfrm>
            <a:off x="3942375" y="4026609"/>
            <a:ext cx="2307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模型：層數、開關、參數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loss function 的選擇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進階梯度下降法：adam, sgd, batch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overfitting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100"/>
          <p:cNvSpPr txBox="1"/>
          <p:nvPr/>
        </p:nvSpPr>
        <p:spPr>
          <a:xfrm>
            <a:off x="3889447" y="1063843"/>
            <a:ext cx="1418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CNN 的神經元呢？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100"/>
          <p:cNvSpPr txBox="1"/>
          <p:nvPr/>
        </p:nvSpPr>
        <p:spPr>
          <a:xfrm>
            <a:off x="3889447" y="1271977"/>
            <a:ext cx="1418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CNN 內部觀察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100"/>
          <p:cNvSpPr txBox="1"/>
          <p:nvPr/>
        </p:nvSpPr>
        <p:spPr>
          <a:xfrm>
            <a:off x="6455850" y="3620738"/>
            <a:ext cx="235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RNN, and self-supervised learning 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100"/>
          <p:cNvSpPr txBox="1"/>
          <p:nvPr/>
        </p:nvSpPr>
        <p:spPr>
          <a:xfrm>
            <a:off x="6715706" y="3896625"/>
            <a:ext cx="2355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LM, word embedding</a:t>
            </a:r>
            <a:br>
              <a:rPr lang="zh-TW" sz="1100">
                <a:latin typeface="Lato"/>
                <a:ea typeface="Lato"/>
                <a:cs typeface="Lato"/>
                <a:sym typeface="Lato"/>
              </a:rPr>
            </a:br>
            <a:r>
              <a:rPr lang="zh-TW" sz="1100">
                <a:latin typeface="Lato"/>
                <a:ea typeface="Lato"/>
                <a:cs typeface="Lato"/>
                <a:sym typeface="Lato"/>
              </a:rPr>
              <a:t>history: 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seq2seq, attention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sel-attention, transformer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Bert, GPT...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100"/>
          <p:cNvSpPr txBox="1"/>
          <p:nvPr/>
        </p:nvSpPr>
        <p:spPr>
          <a:xfrm>
            <a:off x="6455850" y="4785075"/>
            <a:ext cx="235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Lato"/>
                <a:ea typeface="Lato"/>
                <a:cs typeface="Lato"/>
                <a:sym typeface="Lato"/>
              </a:rPr>
              <a:t>RL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100"/>
          <p:cNvSpPr/>
          <p:nvPr/>
        </p:nvSpPr>
        <p:spPr>
          <a:xfrm>
            <a:off x="13313" y="90469"/>
            <a:ext cx="3078900" cy="159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00"/>
          <p:cNvSpPr/>
          <p:nvPr/>
        </p:nvSpPr>
        <p:spPr>
          <a:xfrm>
            <a:off x="3328744" y="2617669"/>
            <a:ext cx="2959800" cy="120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100"/>
          <p:cNvGrpSpPr/>
          <p:nvPr/>
        </p:nvGrpSpPr>
        <p:grpSpPr>
          <a:xfrm>
            <a:off x="1114856" y="43950"/>
            <a:ext cx="7507519" cy="3841744"/>
            <a:chOff x="1486475" y="58600"/>
            <a:chExt cx="10010025" cy="5122325"/>
          </a:xfrm>
        </p:grpSpPr>
        <p:sp>
          <p:nvSpPr>
            <p:cNvPr id="550" name="Google Shape;550;p100"/>
            <p:cNvSpPr/>
            <p:nvPr/>
          </p:nvSpPr>
          <p:spPr>
            <a:xfrm>
              <a:off x="1486475" y="2322275"/>
              <a:ext cx="2636400" cy="512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00"/>
            <p:cNvSpPr/>
            <p:nvPr/>
          </p:nvSpPr>
          <p:spPr>
            <a:xfrm>
              <a:off x="4438325" y="58600"/>
              <a:ext cx="1984800" cy="338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00"/>
            <p:cNvSpPr/>
            <p:nvPr/>
          </p:nvSpPr>
          <p:spPr>
            <a:xfrm>
              <a:off x="8607800" y="4842225"/>
              <a:ext cx="2888700" cy="338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100"/>
          <p:cNvSpPr/>
          <p:nvPr/>
        </p:nvSpPr>
        <p:spPr>
          <a:xfrm>
            <a:off x="1065600" y="1690088"/>
            <a:ext cx="2307600" cy="312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00"/>
          <p:cNvSpPr/>
          <p:nvPr/>
        </p:nvSpPr>
        <p:spPr>
          <a:xfrm>
            <a:off x="3418200" y="1505381"/>
            <a:ext cx="2487300" cy="130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00"/>
          <p:cNvSpPr/>
          <p:nvPr/>
        </p:nvSpPr>
        <p:spPr>
          <a:xfrm>
            <a:off x="3418200" y="3686288"/>
            <a:ext cx="2832000" cy="130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00"/>
          <p:cNvSpPr/>
          <p:nvPr/>
        </p:nvSpPr>
        <p:spPr>
          <a:xfrm>
            <a:off x="6217913" y="51750"/>
            <a:ext cx="2832000" cy="351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7" name="Google Shape;557;p100"/>
          <p:cNvCxnSpPr/>
          <p:nvPr/>
        </p:nvCxnSpPr>
        <p:spPr>
          <a:xfrm>
            <a:off x="436650" y="4146747"/>
            <a:ext cx="308400" cy="46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8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Sigmoid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4" name="Google Shape;724;p118"/>
          <p:cNvSpPr txBox="1"/>
          <p:nvPr>
            <p:ph idx="1" type="body"/>
          </p:nvPr>
        </p:nvSpPr>
        <p:spPr>
          <a:xfrm>
            <a:off x="768098" y="1714500"/>
            <a:ext cx="3043800" cy="301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sigmoid 有讓輸入變小的特性 (至多維持原先大小)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所以有可能再經過多層的正向傳遞後，輸入端的訊號被多次縮減到沒能引起太多的影響。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25" name="Google Shape;72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583" y="1897525"/>
            <a:ext cx="4571417" cy="30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18"/>
          <p:cNvSpPr txBox="1"/>
          <p:nvPr/>
        </p:nvSpPr>
        <p:spPr>
          <a:xfrm>
            <a:off x="4529975" y="16650"/>
            <a:ext cx="2839500" cy="19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sigmoid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0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zh-TW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/ (</a:t>
            </a:r>
            <a:r>
              <a:rPr lang="zh-TW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np.exp(-x))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zh-TW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zh-TW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 = np.linspace(</a:t>
            </a:r>
            <a:r>
              <a:rPr lang="zh-TW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-20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4001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zh-TW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plt.plot(x, sigmoid(x))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700" y="2513700"/>
            <a:ext cx="35433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19"/>
          <p:cNvSpPr txBox="1"/>
          <p:nvPr/>
        </p:nvSpPr>
        <p:spPr>
          <a:xfrm>
            <a:off x="5932075" y="81050"/>
            <a:ext cx="3160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9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sigmoid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9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zh-TW" sz="9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/ (</a:t>
            </a:r>
            <a:r>
              <a:rPr lang="zh-TW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np.exp(-x))</a:t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9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dsigmoid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9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zh-TW" sz="9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sigmoid(x)*(</a:t>
            </a:r>
            <a:r>
              <a:rPr lang="zh-TW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-sigmoid(x))</a:t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zh-TW" sz="9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zh-TW" sz="9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 = np.linspace(</a:t>
            </a:r>
            <a:r>
              <a:rPr lang="zh-TW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-20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4001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plt.figure(figsize=(</a:t>
            </a:r>
            <a:r>
              <a:rPr lang="zh-TW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plt.plot(x, sigmoid(x))</a:t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plt.plot(x, dsigmoid(x))</a:t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3" name="Google Shape;733;p119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Sigmoid 的微分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4" name="Google Shape;734;p119"/>
          <p:cNvSpPr txBox="1"/>
          <p:nvPr>
            <p:ph idx="1" type="body"/>
          </p:nvPr>
        </p:nvSpPr>
        <p:spPr>
          <a:xfrm>
            <a:off x="768098" y="1714500"/>
            <a:ext cx="3043800" cy="301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從反向傳遞中，我們看到成本函式對任一權重的偏微分，都是多路徑的反向路徑中的權重數值與激活函式微分值得相乘。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如果網路過深，可能讓前面層次的權重在反向傳遞中經過多次的 sigmoid 微分，容易變得非常小，也就是幾乎沒有能有變動，在需要梯度值來驅動學習的過程中顯得沒有作用。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0"/>
          <p:cNvSpPr txBox="1"/>
          <p:nvPr/>
        </p:nvSpPr>
        <p:spPr>
          <a:xfrm>
            <a:off x="5009600" y="1255446"/>
            <a:ext cx="30000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12121"/>
                </a:solidFill>
              </a:rPr>
              <a:t>Train Acc:  99.8%</a:t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121"/>
              </a:solidFill>
            </a:endParaRPr>
          </a:p>
        </p:txBody>
      </p:sp>
      <p:sp>
        <p:nvSpPr>
          <p:cNvPr id="740" name="Google Shape;740;p120"/>
          <p:cNvSpPr txBox="1"/>
          <p:nvPr/>
        </p:nvSpPr>
        <p:spPr>
          <a:xfrm>
            <a:off x="5005792" y="2039621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 Acc:  95.4%</a:t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1" name="Google Shape;741;p1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CCE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zh-TW" sz="27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13 hidden layers, SGD,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20]</a:t>
            </a:r>
            <a:endParaRPr sz="2700"/>
          </a:p>
        </p:txBody>
      </p:sp>
      <p:sp>
        <p:nvSpPr>
          <p:cNvPr id="742" name="Google Shape;742;p120"/>
          <p:cNvSpPr txBox="1"/>
          <p:nvPr>
            <p:ph idx="1" type="body"/>
          </p:nvPr>
        </p:nvSpPr>
        <p:spPr>
          <a:xfrm>
            <a:off x="311700" y="1152475"/>
            <a:ext cx="391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loss : categorical_crossentropy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activations at model :  relu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#hidden Layers : 13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optimizer : SGD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batch_size : 100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epochs : 20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1"/>
          <p:cNvSpPr txBox="1"/>
          <p:nvPr/>
        </p:nvSpPr>
        <p:spPr>
          <a:xfrm>
            <a:off x="5009600" y="1255446"/>
            <a:ext cx="30000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12121"/>
                </a:solidFill>
              </a:rPr>
              <a:t>Train Acc:  100%</a:t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121"/>
              </a:solidFill>
            </a:endParaRPr>
          </a:p>
        </p:txBody>
      </p:sp>
      <p:sp>
        <p:nvSpPr>
          <p:cNvPr id="748" name="Google Shape;748;p121"/>
          <p:cNvSpPr txBox="1"/>
          <p:nvPr/>
        </p:nvSpPr>
        <p:spPr>
          <a:xfrm>
            <a:off x="5005792" y="2039621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 Acc:  95.8%</a:t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9" name="Google Shape;749;p1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CCE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13 hidden layers, SGD,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20]</a:t>
            </a:r>
            <a:endParaRPr sz="2700"/>
          </a:p>
        </p:txBody>
      </p:sp>
      <p:sp>
        <p:nvSpPr>
          <p:cNvPr id="750" name="Google Shape;750;p121"/>
          <p:cNvSpPr txBox="1"/>
          <p:nvPr>
            <p:ph idx="1" type="body"/>
          </p:nvPr>
        </p:nvSpPr>
        <p:spPr>
          <a:xfrm>
            <a:off x="311700" y="1152475"/>
            <a:ext cx="391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loss : categorical_crossentropy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activations at model :  relu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#hidden Layers : 13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optimizer : </a:t>
            </a:r>
            <a:r>
              <a:rPr lang="zh-TW">
                <a:solidFill>
                  <a:srgbClr val="FF0000"/>
                </a:solidFill>
              </a:rPr>
              <a:t>SGD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batch_size : 100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epochs : 20</a:t>
            </a:r>
            <a:endParaRPr/>
          </a:p>
        </p:txBody>
      </p:sp>
      <p:sp>
        <p:nvSpPr>
          <p:cNvPr id="751" name="Google Shape;751;p121"/>
          <p:cNvSpPr txBox="1"/>
          <p:nvPr/>
        </p:nvSpPr>
        <p:spPr>
          <a:xfrm>
            <a:off x="4572000" y="312220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觀察第一個 epoch acc: 77%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2"/>
          <p:cNvSpPr txBox="1"/>
          <p:nvPr/>
        </p:nvSpPr>
        <p:spPr>
          <a:xfrm>
            <a:off x="5009600" y="1255446"/>
            <a:ext cx="30000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12121"/>
                </a:solidFill>
              </a:rPr>
              <a:t>Train Acc:  100%</a:t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121"/>
              </a:solidFill>
            </a:endParaRPr>
          </a:p>
        </p:txBody>
      </p:sp>
      <p:sp>
        <p:nvSpPr>
          <p:cNvPr id="757" name="Google Shape;757;p122"/>
          <p:cNvSpPr txBox="1"/>
          <p:nvPr/>
        </p:nvSpPr>
        <p:spPr>
          <a:xfrm>
            <a:off x="5005792" y="2039621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 Acc:  96.7%</a:t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8" name="Google Shape;758;p1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CCE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13 hidden layers, </a:t>
            </a:r>
            <a:r>
              <a:rPr b="0" lang="zh-TW" sz="27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adam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lang="zh-TW" sz="27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20]</a:t>
            </a:r>
            <a:endParaRPr sz="2700"/>
          </a:p>
        </p:txBody>
      </p:sp>
      <p:sp>
        <p:nvSpPr>
          <p:cNvPr id="759" name="Google Shape;759;p122"/>
          <p:cNvSpPr txBox="1"/>
          <p:nvPr>
            <p:ph idx="1" type="body"/>
          </p:nvPr>
        </p:nvSpPr>
        <p:spPr>
          <a:xfrm>
            <a:off x="311700" y="1152475"/>
            <a:ext cx="391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loss : categorical_crossentropy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activations at model :  relu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#hidden Layers : 13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optimizer : </a:t>
            </a:r>
            <a:r>
              <a:rPr lang="zh-TW">
                <a:solidFill>
                  <a:srgbClr val="FF0000"/>
                </a:solidFill>
              </a:rPr>
              <a:t>adam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batch_size : 100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epochs : 20</a:t>
            </a:r>
            <a:endParaRPr/>
          </a:p>
        </p:txBody>
      </p:sp>
      <p:sp>
        <p:nvSpPr>
          <p:cNvPr id="760" name="Google Shape;760;p122"/>
          <p:cNvSpPr txBox="1"/>
          <p:nvPr/>
        </p:nvSpPr>
        <p:spPr>
          <a:xfrm>
            <a:off x="4572000" y="312220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觀察第一個 epoch acc: 81%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591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4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Learning Rate 介紹：Adagrad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71" name="Google Shape;77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00" y="1900500"/>
            <a:ext cx="7206099" cy="18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5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Learning Rate：rmsprop </a:t>
            </a: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（適合劇變化的平面）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77" name="Google Shape;7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62" y="2049250"/>
            <a:ext cx="7498476" cy="20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25"/>
          <p:cNvSpPr/>
          <p:nvPr/>
        </p:nvSpPr>
        <p:spPr>
          <a:xfrm>
            <a:off x="5243900" y="1294225"/>
            <a:ext cx="1595400" cy="1115700"/>
          </a:xfrm>
          <a:prstGeom prst="wedgeRoundRectCallout">
            <a:avLst>
              <a:gd fmla="val 91267" name="adj1"/>
              <a:gd fmla="val 91006" name="adj2"/>
              <a:gd fmla="val 0" name="adj3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因為有設固定焦點關心現今的梯度。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6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Learning Rate：momentum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84" name="Google Shape;784;p126"/>
          <p:cNvCxnSpPr/>
          <p:nvPr/>
        </p:nvCxnSpPr>
        <p:spPr>
          <a:xfrm rot="10800000">
            <a:off x="898050" y="1327604"/>
            <a:ext cx="834000" cy="88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5" name="Google Shape;785;p126"/>
          <p:cNvCxnSpPr/>
          <p:nvPr/>
        </p:nvCxnSpPr>
        <p:spPr>
          <a:xfrm>
            <a:off x="1751700" y="2230352"/>
            <a:ext cx="879600" cy="928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6" name="Google Shape;786;p126"/>
          <p:cNvCxnSpPr/>
          <p:nvPr/>
        </p:nvCxnSpPr>
        <p:spPr>
          <a:xfrm flipH="1">
            <a:off x="2238975" y="3241082"/>
            <a:ext cx="376200" cy="899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7" name="Google Shape;787;p126"/>
          <p:cNvCxnSpPr/>
          <p:nvPr/>
        </p:nvCxnSpPr>
        <p:spPr>
          <a:xfrm flipH="1" rot="10800000">
            <a:off x="2631316" y="2432841"/>
            <a:ext cx="288000" cy="72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8" name="Google Shape;788;p126"/>
          <p:cNvCxnSpPr/>
          <p:nvPr/>
        </p:nvCxnSpPr>
        <p:spPr>
          <a:xfrm>
            <a:off x="2638048" y="3182163"/>
            <a:ext cx="508800" cy="508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789" name="Google Shape;789;p126"/>
          <p:cNvCxnSpPr/>
          <p:nvPr/>
        </p:nvCxnSpPr>
        <p:spPr>
          <a:xfrm>
            <a:off x="2664240" y="3257420"/>
            <a:ext cx="147600" cy="13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126"/>
          <p:cNvSpPr txBox="1"/>
          <p:nvPr/>
        </p:nvSpPr>
        <p:spPr>
          <a:xfrm>
            <a:off x="898050" y="3357425"/>
            <a:ext cx="15297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根據 gradient 的反向</a:t>
            </a:r>
            <a:endParaRPr sz="1600">
              <a:solidFill>
                <a:srgbClr val="0000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1" name="Google Shape;791;p126"/>
          <p:cNvSpPr txBox="1"/>
          <p:nvPr/>
        </p:nvSpPr>
        <p:spPr>
          <a:xfrm>
            <a:off x="2860925" y="4068025"/>
            <a:ext cx="12996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Twentieth Century"/>
                <a:ea typeface="Twentieth Century"/>
                <a:cs typeface="Twentieth Century"/>
                <a:sym typeface="Twentieth Century"/>
              </a:rPr>
              <a:t>Momentum 的方向</a:t>
            </a:r>
            <a:endParaRPr b="1"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92" name="Google Shape;792;p126"/>
          <p:cNvCxnSpPr/>
          <p:nvPr/>
        </p:nvCxnSpPr>
        <p:spPr>
          <a:xfrm rot="10800000">
            <a:off x="4936650" y="1327604"/>
            <a:ext cx="834000" cy="88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126"/>
          <p:cNvCxnSpPr/>
          <p:nvPr/>
        </p:nvCxnSpPr>
        <p:spPr>
          <a:xfrm>
            <a:off x="5790300" y="2230352"/>
            <a:ext cx="879600" cy="928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126"/>
          <p:cNvCxnSpPr/>
          <p:nvPr/>
        </p:nvCxnSpPr>
        <p:spPr>
          <a:xfrm rot="10800000">
            <a:off x="5910150" y="2500957"/>
            <a:ext cx="639900" cy="658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126"/>
          <p:cNvCxnSpPr/>
          <p:nvPr/>
        </p:nvCxnSpPr>
        <p:spPr>
          <a:xfrm>
            <a:off x="6669916" y="3159141"/>
            <a:ext cx="678000" cy="67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126"/>
          <p:cNvCxnSpPr/>
          <p:nvPr/>
        </p:nvCxnSpPr>
        <p:spPr>
          <a:xfrm>
            <a:off x="6676648" y="3182163"/>
            <a:ext cx="607200" cy="606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126"/>
          <p:cNvCxnSpPr/>
          <p:nvPr/>
        </p:nvCxnSpPr>
        <p:spPr>
          <a:xfrm>
            <a:off x="6702840" y="3257420"/>
            <a:ext cx="181500" cy="18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" name="Google Shape;798;p126"/>
          <p:cNvSpPr txBox="1"/>
          <p:nvPr/>
        </p:nvSpPr>
        <p:spPr>
          <a:xfrm>
            <a:off x="4886700" y="2696425"/>
            <a:ext cx="15297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根據 gradient 的反向</a:t>
            </a:r>
            <a:endParaRPr sz="1600">
              <a:solidFill>
                <a:srgbClr val="0000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9" name="Google Shape;799;p126"/>
          <p:cNvSpPr txBox="1"/>
          <p:nvPr/>
        </p:nvSpPr>
        <p:spPr>
          <a:xfrm>
            <a:off x="6884350" y="2584225"/>
            <a:ext cx="12996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Twentieth Century"/>
                <a:ea typeface="Twentieth Century"/>
                <a:cs typeface="Twentieth Century"/>
                <a:sym typeface="Twentieth Century"/>
              </a:rPr>
              <a:t>Momentum 的方向</a:t>
            </a:r>
            <a:endParaRPr b="1"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697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" name="Google Shape;563;p101"/>
          <p:cNvGraphicFramePr/>
          <p:nvPr/>
        </p:nvGraphicFramePr>
        <p:xfrm>
          <a:off x="608681" y="1143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{272A319F-1830-49A7-9EE0-1682AB3BAA23}</a:tableStyleId>
              </a:tblPr>
              <a:tblGrid>
                <a:gridCol w="819100"/>
                <a:gridCol w="1752650"/>
                <a:gridCol w="2950475"/>
                <a:gridCol w="219302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Level</a:t>
                      </a:r>
                      <a:endParaRPr sz="12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內容</a:t>
                      </a:r>
                      <a:endParaRPr sz="12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DL0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為什麼需要機器學習？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採用機器學習的時機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機器學習的框架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專案的程序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DL1 入門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基本模型與運作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目標模型：DNN、CNN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模型元件：神經元、神經元層、filter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基本運作說明：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正向傳遞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反向傳遞</a:t>
                      </a:r>
                      <a:endParaRPr sz="900"/>
                    </a:p>
                    <a:p>
                      <a:pPr indent="-222250" lvl="2" marL="10287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○"/>
                      </a:pPr>
                      <a:r>
                        <a:rPr lang="zh-TW" sz="900"/>
                        <a:t>梯度下降法</a:t>
                      </a:r>
                      <a:endParaRPr sz="900"/>
                    </a:p>
                    <a:p>
                      <a:pPr indent="-222250" lvl="2" marL="10287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○"/>
                      </a:pPr>
                      <a:r>
                        <a:rPr lang="zh-TW" sz="900"/>
                        <a:t>反向傳遞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損失函式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程式、python and Colab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理解網路元件運作、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理解訓練學習運作、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可以完成程式編寫。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DL2 中階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調参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神經元、神經元層深入觀察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Universailty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Tuning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優化學習率、學習方法、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Batch-size 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Overfitting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了解神經網路運作中各層的資料狀態，與元件的偵測特徵。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分析網路成果，進行優化。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DL 3 實作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解決問題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實作範例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輸入輸出的研究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硬 Train 一發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分析專案、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設計 End 2 End 的程式。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8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200"/>
              <a:t>Adam = rmsprop + momemtum</a:t>
            </a:r>
            <a:endParaRPr sz="2200"/>
          </a:p>
        </p:txBody>
      </p:sp>
      <p:sp>
        <p:nvSpPr>
          <p:cNvPr id="810" name="Google Shape;810;p128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Learning Rate：Adam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29"/>
          <p:cNvSpPr txBox="1"/>
          <p:nvPr/>
        </p:nvSpPr>
        <p:spPr>
          <a:xfrm>
            <a:off x="657225" y="489625"/>
            <a:ext cx="73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Lato"/>
                <a:ea typeface="Lato"/>
                <a:cs typeface="Lato"/>
                <a:sym typeface="Lato"/>
              </a:rPr>
              <a:t>adam = rmsprop + momentum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6" name="Google Shape;81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575" y="950650"/>
            <a:ext cx="4968800" cy="37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1" name="Google Shape;821;p130"/>
          <p:cNvGraphicFramePr/>
          <p:nvPr/>
        </p:nvGraphicFramePr>
        <p:xfrm>
          <a:off x="1402000" y="27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{183992F1-06BB-4D0E-8631-5F473246B504}</a:tableStyleId>
              </a:tblPr>
              <a:tblGrid>
                <a:gridCol w="561975"/>
                <a:gridCol w="600075"/>
                <a:gridCol w="695325"/>
                <a:gridCol w="447675"/>
                <a:gridCol w="552450"/>
                <a:gridCol w="466725"/>
                <a:gridCol w="476250"/>
                <a:gridCol w="609600"/>
                <a:gridCol w="809625"/>
                <a:gridCol w="8001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steps#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hidden#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activation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loss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grad. d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batch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norm.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remark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1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0000FF"/>
                          </a:solidFill>
                        </a:rPr>
                        <a:t>3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0000FF"/>
                          </a:solidFill>
                        </a:rPr>
                        <a:t>sigmoid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0000FF"/>
                          </a:solidFill>
                        </a:rPr>
                        <a:t>mse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0000FF"/>
                          </a:solidFill>
                        </a:rPr>
                        <a:t>sgd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0000FF"/>
                          </a:solidFill>
                        </a:rPr>
                        <a:t>100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0000FF"/>
                          </a:solidFill>
                        </a:rPr>
                        <a:t>v</a:t>
                      </a:r>
                      <a:endParaRPr sz="7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init.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-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test: 11.4%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2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3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sigmoid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mse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sgd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100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v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train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train:10.8%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3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3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sigmoid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cce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sgd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100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v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train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tr. 85.5</a:t>
                      </a:r>
                      <a:br>
                        <a:rPr lang="zh-TW" sz="700"/>
                      </a:br>
                      <a:r>
                        <a:rPr lang="zh-TW" sz="700"/>
                        <a:t>ts: 84.5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4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3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sigmoid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cce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sgd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10000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v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train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tr: 11.2</a:t>
                      </a:r>
                      <a:br>
                        <a:rPr lang="zh-TW" sz="700"/>
                      </a:br>
                      <a:r>
                        <a:rPr lang="zh-TW" sz="700"/>
                        <a:t>ts: 11.3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5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3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sigmoid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cce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sgd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1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v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train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tr: 99.8</a:t>
                      </a:r>
                      <a:br>
                        <a:rPr lang="zh-TW" sz="700"/>
                      </a:br>
                      <a:r>
                        <a:rPr lang="zh-TW" sz="700"/>
                        <a:t>ts: 95.8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6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13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sigmoid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cce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sgd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100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v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train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9.9</a:t>
                      </a:r>
                      <a:br>
                        <a:rPr lang="zh-TW" sz="700"/>
                      </a:br>
                      <a:r>
                        <a:rPr lang="zh-TW" sz="700"/>
                        <a:t>10.3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7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13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relu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cce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sgd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100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v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train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99.8</a:t>
                      </a:r>
                      <a:br>
                        <a:rPr lang="zh-TW" sz="700"/>
                      </a:br>
                      <a:r>
                        <a:rPr lang="zh-TW" sz="700"/>
                        <a:t>95.4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8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3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relu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cce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sgd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100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x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train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10</a:t>
                      </a:r>
                      <a:br>
                        <a:rPr lang="zh-TW" sz="700"/>
                      </a:br>
                      <a:r>
                        <a:rPr lang="zh-TW" sz="700"/>
                        <a:t>9.8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9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3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relu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cce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sgd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100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v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train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77.0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10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3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relu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cce</a:t>
                      </a:r>
                      <a:endParaRPr sz="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adam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100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999999"/>
                          </a:solidFill>
                        </a:rPr>
                        <a:t>v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train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87.0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11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12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0000FF"/>
                          </a:solidFill>
                        </a:rPr>
                        <a:t>relu</a:t>
                      </a:r>
                      <a:endParaRPr b="1" sz="12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0000FF"/>
                          </a:solidFill>
                        </a:rPr>
                        <a:t>cce</a:t>
                      </a:r>
                      <a:endParaRPr b="1" sz="12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0000FF"/>
                          </a:solidFill>
                        </a:rPr>
                        <a:t>adam</a:t>
                      </a:r>
                      <a:endParaRPr b="1" sz="12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0000FF"/>
                          </a:solidFill>
                        </a:rPr>
                        <a:t>100</a:t>
                      </a:r>
                      <a:endParaRPr b="1" sz="12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rgbClr val="0000FF"/>
                          </a:solidFill>
                        </a:rPr>
                        <a:t>v</a:t>
                      </a:r>
                      <a:endParaRPr b="1" sz="1200">
                        <a:solidFill>
                          <a:srgbClr val="0000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noise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test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99.9</a:t>
                      </a:r>
                      <a:br>
                        <a:rPr lang="zh-TW" sz="700"/>
                      </a:br>
                      <a:r>
                        <a:rPr lang="zh-TW" sz="700"/>
                        <a:t>50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12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3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relu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cce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adam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100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v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noise + dropout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test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98.9</a:t>
                      </a:r>
                      <a:br>
                        <a:rPr lang="zh-TW" sz="700"/>
                      </a:br>
                      <a:r>
                        <a:rPr lang="zh-TW" sz="700"/>
                        <a:t>61</a:t>
                      </a:r>
                      <a:endParaRPr sz="7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12’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3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relu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cce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adam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100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v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>
                          <a:solidFill>
                            <a:srgbClr val="FF0000"/>
                          </a:solidFill>
                        </a:rPr>
                        <a:t>noise + dropout + data</a:t>
                      </a:r>
                      <a:endParaRPr sz="7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test phase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700"/>
                        <a:t>沒什麼幫助... depends</a:t>
                      </a:r>
                      <a:endParaRPr sz="7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7" name="Google Shape;827;p131"/>
          <p:cNvGraphicFramePr/>
          <p:nvPr/>
        </p:nvGraphicFramePr>
        <p:xfrm>
          <a:off x="608681" y="1143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{272A319F-1830-49A7-9EE0-1682AB3BAA23}</a:tableStyleId>
              </a:tblPr>
              <a:tblGrid>
                <a:gridCol w="819100"/>
                <a:gridCol w="1752650"/>
                <a:gridCol w="2950475"/>
                <a:gridCol w="219302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Level</a:t>
                      </a:r>
                      <a:endParaRPr sz="12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內容</a:t>
                      </a:r>
                      <a:endParaRPr sz="12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DL0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為什麼需要機器學習？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採用機器學習的時機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機器學習的框架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專案的程序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CEEF6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DL1 入門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基本模型與運作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目標模型：DNN、CNN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模型元件：神經元、神經元層、filter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基本運作說明：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正向傳遞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反向傳遞</a:t>
                      </a:r>
                      <a:endParaRPr sz="900"/>
                    </a:p>
                    <a:p>
                      <a:pPr indent="-222250" lvl="2" marL="10287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○"/>
                      </a:pPr>
                      <a:r>
                        <a:rPr lang="zh-TW" sz="900"/>
                        <a:t>梯度下降法</a:t>
                      </a:r>
                      <a:endParaRPr sz="900"/>
                    </a:p>
                    <a:p>
                      <a:pPr indent="-222250" lvl="2" marL="10287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○"/>
                      </a:pPr>
                      <a:r>
                        <a:rPr lang="zh-TW" sz="900"/>
                        <a:t>反向傳遞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損失函式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程式、python and Colab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理解網路元件運作、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理解訓練學習運作、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可以完成程式編寫。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0D6D6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DL2 中階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調参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神經元、神經元層深入觀察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Universailty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Tuning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優化學習率、學習方法、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Batch-size </a:t>
                      </a:r>
                      <a:endParaRPr sz="900"/>
                    </a:p>
                    <a:p>
                      <a:pPr indent="-222250" lvl="1" marL="6858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➢"/>
                      </a:pPr>
                      <a:r>
                        <a:rPr lang="zh-TW" sz="900"/>
                        <a:t>Overfitting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了解神經網路運作中各層的資料狀態，與元件的偵測特徵。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分析網路成果，進行優化。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FED18E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DL 3 實作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解決問題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實作範例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輸入輸出的研究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硬 Train 一發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分析專案、</a:t>
                      </a:r>
                      <a:endParaRPr sz="900"/>
                    </a:p>
                    <a:p>
                      <a:pPr indent="-222250" lvl="0" marL="3429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zh-TW" sz="900"/>
                        <a:t>設計 End 2 End 的程式。</a:t>
                      </a:r>
                      <a:endParaRPr sz="900"/>
                    </a:p>
                  </a:txBody>
                  <a:tcPr marT="68575" marB="68575" marR="68575" marL="68575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32"/>
          <p:cNvSpPr txBox="1"/>
          <p:nvPr>
            <p:ph idx="1" type="body"/>
          </p:nvPr>
        </p:nvSpPr>
        <p:spPr>
          <a:xfrm>
            <a:off x="1667300" y="1065600"/>
            <a:ext cx="5644800" cy="4077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9_a 一個 case: </a:t>
            </a: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20層的網路表現比 56層好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過度擬合</a:t>
            </a:r>
            <a:r>
              <a:rPr lang="zh-TW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? Overfitting?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激活函式討論</a:t>
            </a:r>
            <a:r>
              <a:rPr lang="zh-TW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Activation Function: Sigmoid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學習速率</a:t>
            </a:r>
            <a:r>
              <a:rPr lang="zh-TW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Learning Rate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損失函式</a:t>
            </a:r>
            <a:r>
              <a:rPr lang="zh-TW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擬合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練習: 過度擬合與低度擬合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練習: 資料增強 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33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training and testing result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839" name="Google Shape;839;p133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{272A319F-1830-49A7-9EE0-1682AB3BAA23}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TRAINING RESULT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TEST RESLUT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POOR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OVERFITTING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+ data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data augmentation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constraint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</a:t>
                      </a:r>
                      <a:r>
                        <a:rPr lang="zh-TW"/>
                        <a:t> model complexity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+ model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dropout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early stopy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DIM-MATCH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data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transfer learning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POOR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POOR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UNDERFITTING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….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- model complexity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4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如果有一個 20層的網路表現比 56層好。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https://arxiv.org/pdf/1512.03385.pdf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為什麼會這樣?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5" name="Google Shape;845;p134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第一個 Case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5"/>
          <p:cNvSpPr txBox="1"/>
          <p:nvPr>
            <p:ph idx="1" type="body"/>
          </p:nvPr>
        </p:nvSpPr>
        <p:spPr>
          <a:xfrm>
            <a:off x="863525" y="2214600"/>
            <a:ext cx="7290000" cy="2308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如果沒有剛剛說的現象... 我們來好好地檢查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0" marL="457200" rtl="0" algn="l">
              <a:spcBef>
                <a:spcPts val="900"/>
              </a:spcBef>
              <a:spcAft>
                <a:spcPts val="0"/>
              </a:spcAft>
              <a:buSzPts val="1900"/>
              <a:buFont typeface="Microsoft JhengHei"/>
              <a:buChar char="-"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激活函式的討論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icrosoft JhengHei"/>
              <a:buChar char="-"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梯度消失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Microsoft JhengHei"/>
              <a:buChar char="-"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直觀討論，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Microsoft JhengHei"/>
              <a:buChar char="-"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與 Back Propogation 的演練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1" name="Google Shape;851;p135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Overfittting 嗎?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2" name="Google Shape;852;p135"/>
          <p:cNvSpPr txBox="1"/>
          <p:nvPr>
            <p:ph idx="1" type="body"/>
          </p:nvPr>
        </p:nvSpPr>
        <p:spPr>
          <a:xfrm>
            <a:off x="777850" y="1149400"/>
            <a:ext cx="7290000" cy="113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900"/>
              </a:spcBef>
              <a:spcAft>
                <a:spcPts val="0"/>
              </a:spcAft>
              <a:buSzPts val="2200"/>
              <a:buFont typeface="Microsoft JhengHei"/>
              <a:buChar char="-"/>
            </a:pPr>
            <a:r>
              <a:rPr b="1"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什麼是 Overfitting?</a:t>
            </a:r>
            <a:endParaRPr b="1" sz="2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36"/>
          <p:cNvSpPr txBox="1"/>
          <p:nvPr>
            <p:ph idx="1" type="body"/>
          </p:nvPr>
        </p:nvSpPr>
        <p:spPr>
          <a:xfrm>
            <a:off x="863525" y="2214600"/>
            <a:ext cx="7290000" cy="2308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如果沒有剛剛說的現象... 我們來好好地檢查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0" marL="457200" rtl="0" algn="l">
              <a:spcBef>
                <a:spcPts val="900"/>
              </a:spcBef>
              <a:spcAft>
                <a:spcPts val="0"/>
              </a:spcAft>
              <a:buSzPts val="1900"/>
              <a:buFont typeface="Microsoft JhengHei"/>
              <a:buChar char="-"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激活函式的討論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icrosoft JhengHei"/>
              <a:buChar char="-"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梯度消失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Microsoft JhengHei"/>
              <a:buChar char="-"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直觀討論，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Microsoft JhengHei"/>
              <a:buChar char="-"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與 Back Propogation 的演練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8" name="Google Shape;858;p136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Overfittting 嗎?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9" name="Google Shape;859;p136"/>
          <p:cNvSpPr txBox="1"/>
          <p:nvPr>
            <p:ph idx="1" type="body"/>
          </p:nvPr>
        </p:nvSpPr>
        <p:spPr>
          <a:xfrm>
            <a:off x="777850" y="1149400"/>
            <a:ext cx="7290000" cy="113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900"/>
              </a:spcBef>
              <a:spcAft>
                <a:spcPts val="0"/>
              </a:spcAft>
              <a:buSzPts val="2200"/>
              <a:buFont typeface="Microsoft JhengHei"/>
              <a:buChar char="-"/>
            </a:pPr>
            <a:r>
              <a:rPr b="1"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什麼是 Overfitting?</a:t>
            </a:r>
            <a:endParaRPr b="1" sz="2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60" name="Google Shape;86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150" y="1149388"/>
            <a:ext cx="4213923" cy="259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7"/>
          <p:cNvSpPr txBox="1"/>
          <p:nvPr>
            <p:ph idx="1" type="body"/>
          </p:nvPr>
        </p:nvSpPr>
        <p:spPr>
          <a:xfrm>
            <a:off x="863525" y="2443200"/>
            <a:ext cx="7290000" cy="1812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如果沒有剛剛說的現象... 我們來好好地檢查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0" marL="457200" rtl="0" algn="l">
              <a:spcBef>
                <a:spcPts val="900"/>
              </a:spcBef>
              <a:spcAft>
                <a:spcPts val="0"/>
              </a:spcAft>
              <a:buSzPts val="1900"/>
              <a:buFont typeface="Microsoft JhengHei"/>
              <a:buChar char="-"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learning rate 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6" name="Google Shape;866;p137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Overfittting 嗎?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7" name="Google Shape;867;p137"/>
          <p:cNvSpPr txBox="1"/>
          <p:nvPr>
            <p:ph idx="1" type="body"/>
          </p:nvPr>
        </p:nvSpPr>
        <p:spPr>
          <a:xfrm>
            <a:off x="777850" y="1149400"/>
            <a:ext cx="7290000" cy="113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900"/>
              </a:spcBef>
              <a:spcAft>
                <a:spcPts val="0"/>
              </a:spcAft>
              <a:buSzPts val="2200"/>
              <a:buFont typeface="Microsoft JhengHei"/>
              <a:buChar char="-"/>
            </a:pPr>
            <a:r>
              <a:rPr b="1"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什麼是 Overfitting?</a:t>
            </a:r>
            <a:endParaRPr b="1" sz="2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68" name="Google Shape;86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995300"/>
            <a:ext cx="2486024" cy="153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2"/>
          <p:cNvSpPr txBox="1"/>
          <p:nvPr/>
        </p:nvSpPr>
        <p:spPr>
          <a:xfrm>
            <a:off x="37631" y="73440"/>
            <a:ext cx="159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處理問題的方法 y =  f(x) 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102"/>
          <p:cNvSpPr txBox="1"/>
          <p:nvPr/>
        </p:nvSpPr>
        <p:spPr>
          <a:xfrm>
            <a:off x="22706" y="680940"/>
            <a:ext cx="1092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機器學習的方法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102"/>
          <p:cNvSpPr txBox="1"/>
          <p:nvPr/>
        </p:nvSpPr>
        <p:spPr>
          <a:xfrm>
            <a:off x="436463" y="373590"/>
            <a:ext cx="1224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採用機器學習的條件</a:t>
            </a:r>
            <a:endParaRPr sz="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102"/>
          <p:cNvSpPr txBox="1"/>
          <p:nvPr/>
        </p:nvSpPr>
        <p:spPr>
          <a:xfrm>
            <a:off x="1299769" y="680940"/>
            <a:ext cx="212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找一個模型 y = a x</a:t>
            </a:r>
            <a:r>
              <a:rPr baseline="30000"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 + b x + c 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102"/>
          <p:cNvSpPr txBox="1"/>
          <p:nvPr/>
        </p:nvSpPr>
        <p:spPr>
          <a:xfrm>
            <a:off x="1299769" y="928234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定義好壞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102"/>
          <p:cNvSpPr txBox="1"/>
          <p:nvPr/>
        </p:nvSpPr>
        <p:spPr>
          <a:xfrm>
            <a:off x="1299769" y="1228384"/>
            <a:ext cx="1849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y = 2.7  x</a:t>
            </a:r>
            <a:r>
              <a:rPr baseline="30000"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 - 2 x + 32.1 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102"/>
          <p:cNvSpPr txBox="1"/>
          <p:nvPr/>
        </p:nvSpPr>
        <p:spPr>
          <a:xfrm>
            <a:off x="22706" y="1690084"/>
            <a:ext cx="1092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深度學習的方法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102"/>
          <p:cNvSpPr txBox="1"/>
          <p:nvPr/>
        </p:nvSpPr>
        <p:spPr>
          <a:xfrm>
            <a:off x="1299769" y="1783028"/>
            <a:ext cx="168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DNN 初略模仿大腦</a:t>
            </a:r>
            <a:endParaRPr sz="11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102"/>
          <p:cNvSpPr txBox="1"/>
          <p:nvPr/>
        </p:nvSpPr>
        <p:spPr>
          <a:xfrm>
            <a:off x="1563994" y="2052353"/>
            <a:ext cx="1629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神經元</a:t>
            </a:r>
            <a:endParaRPr sz="11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作 weighted sum + 開關</a:t>
            </a:r>
            <a:endParaRPr sz="11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102"/>
          <p:cNvSpPr txBox="1"/>
          <p:nvPr/>
        </p:nvSpPr>
        <p:spPr>
          <a:xfrm>
            <a:off x="1555169" y="2800269"/>
            <a:ext cx="1488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神經元組成神經元層</a:t>
            </a:r>
            <a:endParaRPr sz="11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六層傳遞</a:t>
            </a:r>
            <a:endParaRPr sz="11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9" name="Google Shape;57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44" y="2176119"/>
            <a:ext cx="1092151" cy="752558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02"/>
          <p:cNvSpPr txBox="1"/>
          <p:nvPr/>
        </p:nvSpPr>
        <p:spPr>
          <a:xfrm>
            <a:off x="1299769" y="3411597"/>
            <a:ext cx="103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Loss Function</a:t>
            </a:r>
            <a:endParaRPr sz="11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102"/>
          <p:cNvSpPr txBox="1"/>
          <p:nvPr/>
        </p:nvSpPr>
        <p:spPr>
          <a:xfrm>
            <a:off x="1616831" y="3635228"/>
            <a:ext cx="13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mean square error</a:t>
            </a:r>
            <a:endParaRPr sz="11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102"/>
          <p:cNvSpPr txBox="1"/>
          <p:nvPr/>
        </p:nvSpPr>
        <p:spPr>
          <a:xfrm>
            <a:off x="1616831" y="3821078"/>
            <a:ext cx="13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cross-entropy</a:t>
            </a:r>
            <a:endParaRPr sz="11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102"/>
          <p:cNvSpPr txBox="1"/>
          <p:nvPr/>
        </p:nvSpPr>
        <p:spPr>
          <a:xfrm>
            <a:off x="1299769" y="4230559"/>
            <a:ext cx="1418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用梯度下降法</a:t>
            </a:r>
            <a:endParaRPr sz="11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4" name="Google Shape;58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6" y="3114562"/>
            <a:ext cx="1157774" cy="7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6" y="3977494"/>
            <a:ext cx="1157774" cy="75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102"/>
          <p:cNvCxnSpPr/>
          <p:nvPr/>
        </p:nvCxnSpPr>
        <p:spPr>
          <a:xfrm>
            <a:off x="436650" y="4146747"/>
            <a:ext cx="308400" cy="46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102"/>
          <p:cNvSpPr txBox="1"/>
          <p:nvPr/>
        </p:nvSpPr>
        <p:spPr>
          <a:xfrm>
            <a:off x="3397275" y="33900"/>
            <a:ext cx="57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CNN</a:t>
            </a:r>
            <a:endParaRPr sz="11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102"/>
          <p:cNvSpPr txBox="1"/>
          <p:nvPr/>
        </p:nvSpPr>
        <p:spPr>
          <a:xfrm>
            <a:off x="3899100" y="152513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圖形的特性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102"/>
          <p:cNvSpPr txBox="1"/>
          <p:nvPr/>
        </p:nvSpPr>
        <p:spPr>
          <a:xfrm>
            <a:off x="3899100" y="329555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CNN 模型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102"/>
          <p:cNvSpPr txBox="1"/>
          <p:nvPr/>
        </p:nvSpPr>
        <p:spPr>
          <a:xfrm>
            <a:off x="4823681" y="391205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(3,3) </a:t>
            </a:r>
            <a:r>
              <a:rPr lang="zh-TW" sz="9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矩陣</a:t>
            </a:r>
            <a:r>
              <a:rPr lang="zh-TW" sz="11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卷積</a:t>
            </a:r>
            <a:endParaRPr sz="11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1" name="Google Shape;591;p102"/>
          <p:cNvSpPr txBox="1"/>
          <p:nvPr/>
        </p:nvSpPr>
        <p:spPr>
          <a:xfrm>
            <a:off x="3899100" y="530930"/>
            <a:ext cx="103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Loss Function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102"/>
          <p:cNvSpPr txBox="1"/>
          <p:nvPr/>
        </p:nvSpPr>
        <p:spPr>
          <a:xfrm>
            <a:off x="3899100" y="716780"/>
            <a:ext cx="1418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用梯度下降法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找出最好的函式 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102"/>
          <p:cNvSpPr txBox="1"/>
          <p:nvPr/>
        </p:nvSpPr>
        <p:spPr>
          <a:xfrm>
            <a:off x="1933875" y="2431819"/>
            <a:ext cx="148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relu, sigmoid, softmax</a:t>
            </a:r>
            <a:endParaRPr sz="11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102"/>
          <p:cNvSpPr txBox="1"/>
          <p:nvPr/>
        </p:nvSpPr>
        <p:spPr>
          <a:xfrm>
            <a:off x="3397275" y="2712750"/>
            <a:ext cx="9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整個專案</a:t>
            </a:r>
            <a:endParaRPr sz="11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5" name="Google Shape;59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508" y="2810534"/>
            <a:ext cx="2063524" cy="1044394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02"/>
          <p:cNvSpPr/>
          <p:nvPr/>
        </p:nvSpPr>
        <p:spPr>
          <a:xfrm>
            <a:off x="4981631" y="3148969"/>
            <a:ext cx="801600" cy="68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02"/>
          <p:cNvSpPr txBox="1"/>
          <p:nvPr/>
        </p:nvSpPr>
        <p:spPr>
          <a:xfrm>
            <a:off x="3397275" y="1538513"/>
            <a:ext cx="115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為什麼 DL 可行</a:t>
            </a:r>
            <a:endParaRPr sz="11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102"/>
          <p:cNvSpPr txBox="1"/>
          <p:nvPr/>
        </p:nvSpPr>
        <p:spPr>
          <a:xfrm>
            <a:off x="3916763" y="1817569"/>
            <a:ext cx="2307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Universality: 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neurons, and layer works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102"/>
          <p:cNvSpPr txBox="1"/>
          <p:nvPr/>
        </p:nvSpPr>
        <p:spPr>
          <a:xfrm>
            <a:off x="3916763" y="2184778"/>
            <a:ext cx="9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fat and deep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102"/>
          <p:cNvSpPr txBox="1"/>
          <p:nvPr/>
        </p:nvSpPr>
        <p:spPr>
          <a:xfrm>
            <a:off x="3899100" y="2415638"/>
            <a:ext cx="23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small function:  speech example</a:t>
            </a:r>
            <a:endParaRPr sz="11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102"/>
          <p:cNvSpPr txBox="1"/>
          <p:nvPr/>
        </p:nvSpPr>
        <p:spPr>
          <a:xfrm>
            <a:off x="6288450" y="33900"/>
            <a:ext cx="9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實作練習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102"/>
          <p:cNvSpPr txBox="1"/>
          <p:nvPr/>
        </p:nvSpPr>
        <p:spPr>
          <a:xfrm>
            <a:off x="6715706" y="214369"/>
            <a:ext cx="216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工具環境：Colab, python, keras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102"/>
          <p:cNvSpPr txBox="1"/>
          <p:nvPr/>
        </p:nvSpPr>
        <p:spPr>
          <a:xfrm>
            <a:off x="6715706" y="452663"/>
            <a:ext cx="2166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程式基本架構：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API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data preprocessing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model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compile and fit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102"/>
          <p:cNvSpPr txBox="1"/>
          <p:nvPr/>
        </p:nvSpPr>
        <p:spPr>
          <a:xfrm>
            <a:off x="6715706" y="1366875"/>
            <a:ext cx="2549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基本分類：MNIST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資料不足：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Augmentation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transfer learning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Kaggle：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MRI (Semantic Segmentation)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face keypints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GAN、CycleGAN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Image Caption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102"/>
          <p:cNvSpPr txBox="1"/>
          <p:nvPr/>
        </p:nvSpPr>
        <p:spPr>
          <a:xfrm>
            <a:off x="6455850" y="2969775"/>
            <a:ext cx="9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End2End 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102"/>
          <p:cNvSpPr txBox="1"/>
          <p:nvPr/>
        </p:nvSpPr>
        <p:spPr>
          <a:xfrm>
            <a:off x="6715706" y="3159028"/>
            <a:ext cx="2166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輸入與輸出分析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硬 Train 一發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102"/>
          <p:cNvSpPr txBox="1"/>
          <p:nvPr/>
        </p:nvSpPr>
        <p:spPr>
          <a:xfrm>
            <a:off x="3397275" y="3725166"/>
            <a:ext cx="80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訓練調参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102"/>
          <p:cNvSpPr txBox="1"/>
          <p:nvPr/>
        </p:nvSpPr>
        <p:spPr>
          <a:xfrm>
            <a:off x="3942375" y="4026609"/>
            <a:ext cx="2307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模型：層數、開關、參數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loss function 的選擇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進階梯度下降法：adam, sgd, batch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overfitting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p102"/>
          <p:cNvSpPr txBox="1"/>
          <p:nvPr/>
        </p:nvSpPr>
        <p:spPr>
          <a:xfrm>
            <a:off x="3889447" y="1063843"/>
            <a:ext cx="141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CNN 的神經元呢？</a:t>
            </a:r>
            <a:endParaRPr sz="11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0" name="Google Shape;610;p102"/>
          <p:cNvSpPr txBox="1"/>
          <p:nvPr/>
        </p:nvSpPr>
        <p:spPr>
          <a:xfrm>
            <a:off x="3889447" y="1271977"/>
            <a:ext cx="141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CNN 內部觀察 </a:t>
            </a:r>
            <a:endParaRPr sz="11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102"/>
          <p:cNvSpPr txBox="1"/>
          <p:nvPr/>
        </p:nvSpPr>
        <p:spPr>
          <a:xfrm>
            <a:off x="6455850" y="3620738"/>
            <a:ext cx="235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RNN, and self-supervised learning  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102"/>
          <p:cNvSpPr txBox="1"/>
          <p:nvPr/>
        </p:nvSpPr>
        <p:spPr>
          <a:xfrm>
            <a:off x="6715706" y="3896625"/>
            <a:ext cx="2355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LM, word embedding</a:t>
            </a:r>
            <a:b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history:  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seq2seq, attention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sel-attention, transformer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342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Bert, GPT...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102"/>
          <p:cNvSpPr txBox="1"/>
          <p:nvPr/>
        </p:nvSpPr>
        <p:spPr>
          <a:xfrm>
            <a:off x="6455850" y="4785075"/>
            <a:ext cx="235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RL</a:t>
            </a:r>
            <a:endParaRPr sz="1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8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Learning Rate 介紹：Adagrad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74" name="Google Shape;8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00" y="1900500"/>
            <a:ext cx="7206099" cy="18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9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Learning Rate：rmsprop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0" name="Google Shape;88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62" y="2049250"/>
            <a:ext cx="7498476" cy="20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40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Learning Rate：momentum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86" name="Google Shape;886;p140"/>
          <p:cNvCxnSpPr/>
          <p:nvPr/>
        </p:nvCxnSpPr>
        <p:spPr>
          <a:xfrm rot="10800000">
            <a:off x="898050" y="1327604"/>
            <a:ext cx="834000" cy="88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7" name="Google Shape;887;p140"/>
          <p:cNvCxnSpPr/>
          <p:nvPr/>
        </p:nvCxnSpPr>
        <p:spPr>
          <a:xfrm>
            <a:off x="1751700" y="2230352"/>
            <a:ext cx="879600" cy="928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8" name="Google Shape;888;p140"/>
          <p:cNvCxnSpPr/>
          <p:nvPr/>
        </p:nvCxnSpPr>
        <p:spPr>
          <a:xfrm flipH="1">
            <a:off x="2238975" y="3241082"/>
            <a:ext cx="376200" cy="899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9" name="Google Shape;889;p140"/>
          <p:cNvCxnSpPr/>
          <p:nvPr/>
        </p:nvCxnSpPr>
        <p:spPr>
          <a:xfrm flipH="1" rot="10800000">
            <a:off x="2631316" y="2432841"/>
            <a:ext cx="288000" cy="72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140"/>
          <p:cNvCxnSpPr/>
          <p:nvPr/>
        </p:nvCxnSpPr>
        <p:spPr>
          <a:xfrm>
            <a:off x="2638048" y="3182163"/>
            <a:ext cx="508800" cy="508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140"/>
          <p:cNvCxnSpPr/>
          <p:nvPr/>
        </p:nvCxnSpPr>
        <p:spPr>
          <a:xfrm>
            <a:off x="2664240" y="3257420"/>
            <a:ext cx="147600" cy="13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2" name="Google Shape;892;p140"/>
          <p:cNvSpPr txBox="1"/>
          <p:nvPr/>
        </p:nvSpPr>
        <p:spPr>
          <a:xfrm>
            <a:off x="898050" y="3357425"/>
            <a:ext cx="15297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根據 gradient 的反向</a:t>
            </a:r>
            <a:endParaRPr sz="1600">
              <a:solidFill>
                <a:srgbClr val="0000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93" name="Google Shape;893;p140"/>
          <p:cNvSpPr txBox="1"/>
          <p:nvPr/>
        </p:nvSpPr>
        <p:spPr>
          <a:xfrm>
            <a:off x="2860925" y="4068025"/>
            <a:ext cx="12996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Twentieth Century"/>
                <a:ea typeface="Twentieth Century"/>
                <a:cs typeface="Twentieth Century"/>
                <a:sym typeface="Twentieth Century"/>
              </a:rPr>
              <a:t>Momentum 的方向</a:t>
            </a:r>
            <a:endParaRPr b="1"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94" name="Google Shape;894;p140"/>
          <p:cNvCxnSpPr/>
          <p:nvPr/>
        </p:nvCxnSpPr>
        <p:spPr>
          <a:xfrm rot="10800000">
            <a:off x="4936650" y="1327604"/>
            <a:ext cx="834000" cy="88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5" name="Google Shape;895;p140"/>
          <p:cNvCxnSpPr/>
          <p:nvPr/>
        </p:nvCxnSpPr>
        <p:spPr>
          <a:xfrm>
            <a:off x="5790300" y="2230352"/>
            <a:ext cx="879600" cy="928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6" name="Google Shape;896;p140"/>
          <p:cNvCxnSpPr/>
          <p:nvPr/>
        </p:nvCxnSpPr>
        <p:spPr>
          <a:xfrm rot="10800000">
            <a:off x="5910150" y="2500957"/>
            <a:ext cx="639900" cy="658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7" name="Google Shape;897;p140"/>
          <p:cNvCxnSpPr/>
          <p:nvPr/>
        </p:nvCxnSpPr>
        <p:spPr>
          <a:xfrm>
            <a:off x="6669916" y="3159141"/>
            <a:ext cx="678000" cy="67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8" name="Google Shape;898;p140"/>
          <p:cNvCxnSpPr/>
          <p:nvPr/>
        </p:nvCxnSpPr>
        <p:spPr>
          <a:xfrm>
            <a:off x="6676648" y="3182163"/>
            <a:ext cx="607200" cy="606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99" name="Google Shape;899;p140"/>
          <p:cNvCxnSpPr/>
          <p:nvPr/>
        </p:nvCxnSpPr>
        <p:spPr>
          <a:xfrm>
            <a:off x="6702840" y="3257420"/>
            <a:ext cx="181500" cy="18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0" name="Google Shape;900;p140"/>
          <p:cNvSpPr txBox="1"/>
          <p:nvPr/>
        </p:nvSpPr>
        <p:spPr>
          <a:xfrm>
            <a:off x="4886700" y="2696425"/>
            <a:ext cx="15297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根據 gradient 的反向</a:t>
            </a:r>
            <a:endParaRPr sz="1600">
              <a:solidFill>
                <a:srgbClr val="0000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1" name="Google Shape;901;p140"/>
          <p:cNvSpPr txBox="1"/>
          <p:nvPr/>
        </p:nvSpPr>
        <p:spPr>
          <a:xfrm>
            <a:off x="6884350" y="2584225"/>
            <a:ext cx="12996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Twentieth Century"/>
                <a:ea typeface="Twentieth Century"/>
                <a:cs typeface="Twentieth Century"/>
                <a:sym typeface="Twentieth Century"/>
              </a:rPr>
              <a:t>Momentum 的方向</a:t>
            </a:r>
            <a:endParaRPr b="1"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41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200"/>
              <a:t>Adam = rmsprop + momemtum</a:t>
            </a:r>
            <a:endParaRPr sz="2200"/>
          </a:p>
        </p:txBody>
      </p:sp>
      <p:sp>
        <p:nvSpPr>
          <p:cNvPr id="907" name="Google Shape;907;p141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Learning Rate：Adam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42"/>
          <p:cNvSpPr txBox="1"/>
          <p:nvPr>
            <p:ph idx="1" type="body"/>
          </p:nvPr>
        </p:nvSpPr>
        <p:spPr>
          <a:xfrm>
            <a:off x="863525" y="2443200"/>
            <a:ext cx="7290000" cy="1812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如果沒有剛剛說的現象... 我們來好好地檢查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0" marL="457200" rtl="0" algn="l">
              <a:spcBef>
                <a:spcPts val="900"/>
              </a:spcBef>
              <a:spcAft>
                <a:spcPts val="0"/>
              </a:spcAft>
              <a:buSzPts val="1900"/>
              <a:buFont typeface="Microsoft JhengHei"/>
              <a:buChar char="-"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loss function 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3" name="Google Shape;913;p142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Overfittting：loss function</a:t>
            </a:r>
            <a:endParaRPr sz="2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4" name="Google Shape;914;p142"/>
          <p:cNvSpPr txBox="1"/>
          <p:nvPr>
            <p:ph idx="1" type="body"/>
          </p:nvPr>
        </p:nvSpPr>
        <p:spPr>
          <a:xfrm>
            <a:off x="777850" y="1149400"/>
            <a:ext cx="7290000" cy="113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900"/>
              </a:spcBef>
              <a:spcAft>
                <a:spcPts val="0"/>
              </a:spcAft>
              <a:buSzPts val="2200"/>
              <a:buFont typeface="Microsoft JhengHei"/>
              <a:buChar char="-"/>
            </a:pPr>
            <a:r>
              <a:rPr b="1"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什麼是 Overfitting?</a:t>
            </a:r>
            <a:endParaRPr b="1" sz="2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15" name="Google Shape;91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995300"/>
            <a:ext cx="2486024" cy="153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3"/>
          <p:cNvSpPr txBox="1"/>
          <p:nvPr>
            <p:ph idx="1" type="body"/>
          </p:nvPr>
        </p:nvSpPr>
        <p:spPr>
          <a:xfrm>
            <a:off x="1667300" y="1065600"/>
            <a:ext cx="5644800" cy="4077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 case: 20層的網路表現比 56層好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9_2 擬合調教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過度擬合的解決方法</a:t>
            </a:r>
            <a:endParaRPr b="1" sz="20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練習: 過度擬合與低度擬合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練習: 資料增強 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Overfitting and Underfitting</a:t>
            </a:r>
            <a:endParaRPr/>
          </a:p>
        </p:txBody>
      </p:sp>
      <p:sp>
        <p:nvSpPr>
          <p:cNvPr id="927" name="Google Shape;927;p14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一個問題的複雜度如果比模型複雜，可以思考成，一個問題需要轉個彎，但是某個人在這方面的天賦就比較單純，所以轉不過來。也就是要好好把問題解決好，是有困難的。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個模型的複雜度比問題的複雜度高，可以思考成，一個問題只要轉三個彎就可以看清楚來龍去脈，但是某個人卻每每覺得不是只有這麼簡單，每一個現象都要強加很多理由。這些理由在有限的事件裡會稍稍削減出腦補互相不一致的理由，但是那些沒有削減的理由雖然在這些手中有的事件裡勉強說得過去，對於新進來的事件，就會產生矛盾不合理，解釋不了的狀況。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45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Overfitting</a:t>
            </a:r>
            <a:r>
              <a:rPr b="1"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and underfitting </a:t>
            </a:r>
            <a:r>
              <a:rPr b="1"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@REGRESSION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34" name="Google Shape;934;p145"/>
          <p:cNvSpPr txBox="1"/>
          <p:nvPr/>
        </p:nvSpPr>
        <p:spPr>
          <a:xfrm>
            <a:off x="760650" y="1271063"/>
            <a:ext cx="7503000" cy="25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9850" lIns="69850" spcFirstLastPara="1" rIns="69850" wrap="square" tIns="69850">
            <a:noAutofit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Microsoft JhengHei"/>
              <a:buChar char="●"/>
            </a:pPr>
            <a:r>
              <a:rPr lang="zh-TW" sz="14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『 Day 87：模型運作、調教（4/6）』</a:t>
            </a:r>
            <a:endParaRPr sz="1400">
              <a:solidFill>
                <a:srgbClr val="2427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Microsoft JhengHei"/>
              <a:buChar char="●"/>
            </a:pPr>
            <a:r>
              <a:rPr lang="zh-TW" sz="1400">
                <a:solidFill>
                  <a:srgbClr val="2427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我們從回歸的曲線擬合圖，可以看到過擬合或欠擬合的現象。</a:t>
            </a:r>
            <a:endParaRPr sz="1400">
              <a:solidFill>
                <a:srgbClr val="19ACE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Microsoft JhengHei"/>
              <a:buChar char="●"/>
            </a:pPr>
            <a:r>
              <a:rPr lang="zh-TW" sz="1400">
                <a:solidFill>
                  <a:srgbClr val="2427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一般而言，我們可以說我們的模型不僅把因變數擬合了自變數，同時也把一些隨機噪音(干擾訊號)也一併擬合。 </a:t>
            </a:r>
            <a:endParaRPr sz="1400">
              <a:solidFill>
                <a:srgbClr val="19ACE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Microsoft JhengHei"/>
              <a:buChar char="●"/>
            </a:pPr>
            <a:r>
              <a:rPr lang="zh-TW" sz="1400">
                <a:solidFill>
                  <a:srgbClr val="2427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參考 </a:t>
            </a:r>
            <a:r>
              <a:rPr lang="zh-TW" sz="14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what measures you look at the determine over fitting in linear regression?</a:t>
            </a:r>
            <a:r>
              <a:rPr lang="zh-TW" sz="14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br>
              <a:rPr lang="zh-TW" sz="1400" u="sng">
                <a:solidFill>
                  <a:srgbClr val="2427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2427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"</a:t>
            </a:r>
            <a:r>
              <a:rPr lang="zh-TW" sz="1200">
                <a:solidFill>
                  <a:srgbClr val="2427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First of all, let me describe a little bit more about the meaning of over-fitting in general. Over fitting means your model not only fits the relationship between dependent variable and independent variable, but also fits random noise into it. Here is a good example of underfitting, right fitting and overfitting."</a:t>
            </a:r>
            <a:endParaRPr sz="1200">
              <a:solidFill>
                <a:srgbClr val="19ACE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7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74EA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5" name="Google Shape;935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975" y="3858338"/>
            <a:ext cx="4564819" cy="115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9236" y="3858336"/>
            <a:ext cx="1143556" cy="1151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45"/>
          <p:cNvSpPr txBox="1"/>
          <p:nvPr/>
        </p:nvSpPr>
        <p:spPr>
          <a:xfrm>
            <a:off x="858281" y="4799588"/>
            <a:ext cx="2250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u="sng">
                <a:solidFill>
                  <a:schemeClr val="hlink"/>
                </a:solidFill>
                <a:hlinkClick r:id="rId7"/>
              </a:rPr>
              <a:t>https://en.wikipedia.org/wiki/Overfitting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46"/>
          <p:cNvSpPr txBox="1"/>
          <p:nvPr>
            <p:ph idx="1" type="body"/>
          </p:nvPr>
        </p:nvSpPr>
        <p:spPr>
          <a:xfrm>
            <a:off x="768900" y="1228669"/>
            <a:ext cx="7772100" cy="36171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-27305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該學會的都學了，跑去學邪魔歪道。</a:t>
            </a:r>
            <a:endParaRPr sz="1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資料錯誤: 獅子與北極熊（他到底學了什麼？這個很有趣的現象。。。。）</a:t>
            </a:r>
            <a:endParaRPr sz="1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Overfitting:</a:t>
            </a:r>
            <a:r>
              <a:rPr lang="zh-TW" sz="170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700"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1" marL="685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○"/>
            </a:pP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剛開始認出了小孩與沙發(A:93%)</a:t>
            </a:r>
            <a:endParaRPr sz="1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1" marL="685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○"/>
            </a:pP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再繼續訓練，後來認小孩都穿黃色衣服(B:98%)</a:t>
            </a:r>
            <a:endParaRPr sz="1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1" marL="685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○"/>
            </a:pPr>
            <a:r>
              <a:rPr lang="zh-TW" sz="170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拿出去用時 A (92.7%)、B 認小孩(84%)、認黃色衣服小孩(97.1%)</a:t>
            </a:r>
            <a:endParaRPr sz="1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Overfitting 的 PM</a:t>
            </a:r>
            <a:endParaRPr sz="1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追高殺低的散戶</a:t>
            </a:r>
            <a:endParaRPr sz="1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3" name="Google Shape;943;p146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白話 Overfitting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25" y="2077225"/>
            <a:ext cx="2429350" cy="158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25" y="2267557"/>
            <a:ext cx="2779548" cy="15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25" y="2001386"/>
            <a:ext cx="3261601" cy="19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225" y="1773700"/>
            <a:ext cx="2909750" cy="20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225" y="1789190"/>
            <a:ext cx="2909750" cy="23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640" y="1666304"/>
            <a:ext cx="3018760" cy="261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650" y="2039234"/>
            <a:ext cx="3261601" cy="198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6115" y="2039226"/>
            <a:ext cx="3372984" cy="2365201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47"/>
          <p:cNvSpPr txBox="1"/>
          <p:nvPr/>
        </p:nvSpPr>
        <p:spPr>
          <a:xfrm>
            <a:off x="7221400" y="2524525"/>
            <a:ext cx="1653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獅子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7" name="Google Shape;957;p147"/>
          <p:cNvSpPr txBox="1"/>
          <p:nvPr/>
        </p:nvSpPr>
        <p:spPr>
          <a:xfrm>
            <a:off x="7221700" y="2524525"/>
            <a:ext cx="150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北極熊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8" name="Google Shape;958;p147"/>
          <p:cNvSpPr/>
          <p:nvPr/>
        </p:nvSpPr>
        <p:spPr>
          <a:xfrm>
            <a:off x="4608850" y="2553825"/>
            <a:ext cx="1750800" cy="8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47"/>
          <p:cNvSpPr txBox="1"/>
          <p:nvPr/>
        </p:nvSpPr>
        <p:spPr>
          <a:xfrm>
            <a:off x="5746177" y="3942056"/>
            <a:ext cx="1395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指鹿為馬?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0" name="Google Shape;960;p147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白話 Overfitting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本章的學習重點</a:t>
            </a:r>
            <a:endParaRPr/>
          </a:p>
        </p:txBody>
      </p:sp>
      <p:sp>
        <p:nvSpPr>
          <p:cNvPr id="620" name="Google Shape;620;p103"/>
          <p:cNvSpPr txBox="1"/>
          <p:nvPr>
            <p:ph idx="1" type="body"/>
          </p:nvPr>
        </p:nvSpPr>
        <p:spPr>
          <a:xfrm>
            <a:off x="311700" y="1152475"/>
            <a:ext cx="6345300" cy="3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在學習了一些網路模型與應用後，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我們在本章要面對模型設計過程中不如人意的結果表現做一些研究，其中包含了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所謂的網路想太多的 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又或者模型相對於資料的複雜設計得太簡單的 underfitting 等現象。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我們也會對這些現象提出一些可以改善的技巧與措施。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46250"/>
            <a:ext cx="5503922" cy="37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48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如何判斷 Overfitting: 正常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49"/>
          <p:cNvSpPr txBox="1"/>
          <p:nvPr>
            <p:ph idx="1" type="body"/>
          </p:nvPr>
        </p:nvSpPr>
        <p:spPr>
          <a:xfrm>
            <a:off x="869681" y="1228842"/>
            <a:ext cx="8520600" cy="7674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-27305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lang="zh-TW" sz="1400" u="sng">
                <a:solidFill>
                  <a:srgbClr val="6B9F2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Overfit_Dog_Cat_Augmentation_CloabSHOULDOK.ipynb</a:t>
            </a:r>
            <a:endParaRPr>
              <a:solidFill>
                <a:srgbClr val="6B9F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427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2" name="Google Shape;972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69" y="2153663"/>
            <a:ext cx="3905526" cy="23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9450" y="2153663"/>
            <a:ext cx="4213923" cy="259678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49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如何判斷 Overfitting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9" name="Google Shape;979;p150"/>
          <p:cNvGraphicFramePr/>
          <p:nvPr/>
        </p:nvGraphicFramePr>
        <p:xfrm>
          <a:off x="1356750" y="12214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{272A319F-1830-49A7-9EE0-1682AB3BAA23}</a:tableStyleId>
              </a:tblPr>
              <a:tblGrid>
                <a:gridCol w="1417825"/>
                <a:gridCol w="2603575"/>
                <a:gridCol w="2860975"/>
              </a:tblGrid>
              <a:tr h="4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Overfitting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Underfitting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6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參數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過多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過少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6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複雜度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過高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過低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6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書讀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太多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太少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6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事情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想太多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頭腦簡單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6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然後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考試會被發現死讀書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讀書會遇到瓶頸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108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解決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Char char="●"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模型簡單化，參數減少。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Char char="●"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資料增加或提早停止。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Char char="●"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不要過度反應，平和應對。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Char char="●"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模型精緻，增加參數。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Char char="●"/>
                      </a:pPr>
                      <a: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多跑幾個 epochs。</a:t>
                      </a: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zh-TW" sz="1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endParaRPr sz="1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80" name="Google Shape;980;p150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Overfitting 原因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51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改善 overfitting 的方法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86" name="Google Shape;986;p151"/>
          <p:cNvSpPr txBox="1"/>
          <p:nvPr>
            <p:ph idx="1" type="body"/>
          </p:nvPr>
        </p:nvSpPr>
        <p:spPr>
          <a:xfrm>
            <a:off x="768900" y="1114376"/>
            <a:ext cx="7772100" cy="40290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-27305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Regularization: L1, L2</a:t>
            </a: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1" marL="685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○"/>
            </a:pP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把所有係數權位數值限定，有平滑的意味。</a:t>
            </a:r>
            <a:endParaRPr sz="1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Early Stop</a:t>
            </a:r>
            <a:endParaRPr>
              <a:solidFill>
                <a:srgbClr val="6B9F25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DropOut</a:t>
            </a:r>
            <a:endParaRPr sz="1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0" marL="342900" rtl="0" algn="l"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More Samples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1" marL="685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○"/>
            </a:pPr>
            <a:r>
              <a:rPr lang="zh-TW" sz="1400" u="sng">
                <a:solidFill>
                  <a:srgbClr val="6B9F2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Augmention Overfitting</a:t>
            </a:r>
            <a:r>
              <a:rPr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7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7305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700"/>
              <a:buFont typeface="Microsoft JhengHei"/>
              <a:buChar char="●"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Increasing Complexity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54000" lvl="1" marL="685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Microsoft JhengHei"/>
              <a:buChar char="○"/>
            </a:pPr>
            <a:r>
              <a:rPr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DL 中增加層數或者每層的神經元數*</a:t>
            </a:r>
            <a:endParaRPr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54000" lvl="1" marL="685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Microsoft JhengHei"/>
              <a:buChar char="○"/>
            </a:pPr>
            <a:r>
              <a:rPr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could refer to compression*</a:t>
            </a:r>
            <a:endParaRPr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7" name="Google Shape;987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987" y="1276369"/>
            <a:ext cx="3335419" cy="108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175" y="2351226"/>
            <a:ext cx="1672762" cy="101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3025" y="3413813"/>
            <a:ext cx="3962196" cy="139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2"/>
          <p:cNvSpPr txBox="1"/>
          <p:nvPr>
            <p:ph idx="1" type="body"/>
          </p:nvPr>
        </p:nvSpPr>
        <p:spPr>
          <a:xfrm>
            <a:off x="311700" y="1228675"/>
            <a:ext cx="8520600" cy="12417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fit</a:t>
            </a:r>
            <a:r>
              <a:rPr lang="zh-TW" sz="1500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500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x, y, batch_size=</a:t>
            </a:r>
            <a:r>
              <a:rPr lang="zh-TW" sz="1500">
                <a:solidFill>
                  <a:srgbClr val="40A07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zh-TW" sz="1500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, nb_epoch=</a:t>
            </a:r>
            <a:r>
              <a:rPr lang="zh-TW" sz="1500">
                <a:solidFill>
                  <a:srgbClr val="40A07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zh-TW" sz="1500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, verbose=</a:t>
            </a:r>
            <a:r>
              <a:rPr lang="zh-TW" sz="1500">
                <a:solidFill>
                  <a:srgbClr val="40A07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zh-TW" sz="1500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zh-TW" sz="2300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2300">
                <a:solidFill>
                  <a:srgbClr val="FF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callbacks=[]</a:t>
            </a:r>
            <a:r>
              <a:rPr lang="zh-TW" sz="1500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, validation_split=</a:t>
            </a:r>
            <a:r>
              <a:rPr lang="zh-TW" sz="1500">
                <a:solidFill>
                  <a:srgbClr val="40A07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zh-TW" sz="1500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, validation_data=</a:t>
            </a:r>
            <a:r>
              <a:rPr lang="zh-TW" sz="1500">
                <a:solidFill>
                  <a:srgbClr val="954121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zh-TW" sz="1500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000000"/>
              </a:solidFill>
              <a:highlight>
                <a:srgbClr val="F8F8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995" name="Google Shape;99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4175"/>
            <a:ext cx="8839199" cy="7140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6" name="Google Shape;996;p152"/>
          <p:cNvSpPr txBox="1"/>
          <p:nvPr/>
        </p:nvSpPr>
        <p:spPr>
          <a:xfrm>
            <a:off x="311700" y="3539600"/>
            <a:ext cx="89946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model.fit_generator(.....   </a:t>
            </a:r>
            <a:r>
              <a:rPr b="1" lang="zh-TW" sz="26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callbacks=[logging, checkpoint, reduce_lr, early_stopping]</a:t>
            </a:r>
            <a:r>
              <a:rPr lang="zh-TW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Google Shape;997;p152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改善 overfitting 的方法: early stop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3"/>
          <p:cNvSpPr txBox="1"/>
          <p:nvPr>
            <p:ph idx="1" type="body"/>
          </p:nvPr>
        </p:nvSpPr>
        <p:spPr>
          <a:xfrm>
            <a:off x="1667300" y="1065600"/>
            <a:ext cx="5644800" cy="4077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 case: 20層的網路表現比 56層好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擬合調教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9_3 </a:t>
            </a: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練習: 過度擬合與低度擬合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Overfitting-and-underfitting.ipynb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練習: 資料增強 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75" y="912681"/>
            <a:ext cx="3268588" cy="193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83" y="3105147"/>
            <a:ext cx="3268588" cy="19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4662" y="825760"/>
            <a:ext cx="3268588" cy="19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54"/>
          <p:cNvSpPr txBox="1"/>
          <p:nvPr/>
        </p:nvSpPr>
        <p:spPr>
          <a:xfrm>
            <a:off x="4375350" y="3105150"/>
            <a:ext cx="4535100" cy="24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TW" sz="1650">
                <a:solidFill>
                  <a:srgbClr val="212121"/>
                </a:solidFill>
                <a:highlight>
                  <a:srgbClr val="FFFFFF"/>
                </a:highlight>
              </a:rPr>
              <a:t>To recap: here the most common ways to prevent overfitting in neural networks:</a:t>
            </a:r>
            <a:endParaRPr sz="16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1650"/>
              <a:buChar char="●"/>
            </a:pPr>
            <a:r>
              <a:rPr lang="zh-TW" sz="1650">
                <a:solidFill>
                  <a:srgbClr val="212121"/>
                </a:solidFill>
                <a:highlight>
                  <a:srgbClr val="FFFFFF"/>
                </a:highlight>
              </a:rPr>
              <a:t>Getting more training data.</a:t>
            </a:r>
            <a:endParaRPr sz="16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50"/>
              <a:buChar char="●"/>
            </a:pPr>
            <a:r>
              <a:rPr lang="zh-TW" sz="1650">
                <a:solidFill>
                  <a:srgbClr val="212121"/>
                </a:solidFill>
                <a:highlight>
                  <a:srgbClr val="FFFFFF"/>
                </a:highlight>
              </a:rPr>
              <a:t>Reducing the capacity of the network.</a:t>
            </a:r>
            <a:endParaRPr sz="16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50"/>
              <a:buChar char="●"/>
            </a:pPr>
            <a:r>
              <a:rPr lang="zh-TW" sz="1650">
                <a:solidFill>
                  <a:srgbClr val="212121"/>
                </a:solidFill>
                <a:highlight>
                  <a:srgbClr val="FFFFFF"/>
                </a:highlight>
              </a:rPr>
              <a:t>Adding weight regularization.</a:t>
            </a:r>
            <a:endParaRPr sz="16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50"/>
              <a:buChar char="●"/>
            </a:pPr>
            <a:r>
              <a:rPr lang="zh-TW" sz="1650">
                <a:solidFill>
                  <a:srgbClr val="212121"/>
                </a:solidFill>
                <a:highlight>
                  <a:srgbClr val="FFFFFF"/>
                </a:highlight>
              </a:rPr>
              <a:t>Adding dropout.</a:t>
            </a:r>
            <a:endParaRPr sz="165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1012" name="Google Shape;1012;p154"/>
          <p:cNvSpPr txBox="1"/>
          <p:nvPr/>
        </p:nvSpPr>
        <p:spPr>
          <a:xfrm>
            <a:off x="-40975" y="39150"/>
            <a:ext cx="50955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1700" u="sng">
                <a:solidFill>
                  <a:schemeClr val="hlink"/>
                </a:solidFill>
                <a:hlinkClick r:id="rId6"/>
              </a:rPr>
              <a:t>Overfitting-and-underfitting.ipynb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CFE2F3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55"/>
          <p:cNvSpPr txBox="1"/>
          <p:nvPr>
            <p:ph idx="1" type="body"/>
          </p:nvPr>
        </p:nvSpPr>
        <p:spPr>
          <a:xfrm>
            <a:off x="1667300" y="1065600"/>
            <a:ext cx="5644800" cy="4077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 case: 20層的網路表現比 56層好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擬合調教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練習: 過度擬合與低度擬合</a:t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9_4 </a:t>
            </a: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練習: 資料增強 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56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ImageDataGenerator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4" name="Google Shape;1024;p156"/>
          <p:cNvSpPr txBox="1"/>
          <p:nvPr>
            <p:ph idx="1" type="body"/>
          </p:nvPr>
        </p:nvSpPr>
        <p:spPr>
          <a:xfrm>
            <a:off x="768900" y="1114376"/>
            <a:ext cx="7772100" cy="40290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Courier New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keras.preprocessing.image import ImageDataGenerator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Courier New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datagen = ImageDataGenerator( 大大小小、轉來轉去、動來動去 )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Courier New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train_generator = train_datagen.flow_from_directory( 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Courier New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train_dir,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Courier New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target_size=(150, 150),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Courier New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batch_size=20,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19ACE4"/>
              </a:buClr>
              <a:buSzPts val="1400"/>
              <a:buFont typeface="Courier New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class_mode='binary')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history = model.fit_generator(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train_generator,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steps_per_epoch=100,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epochs=30,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validation_data=validation_generator,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validation_steps=50)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每一個 epoch 跑 100步，每一步 20 個 sample(batch_size=20)，所以一個 epoch = 2000</a:t>
            </a:r>
            <a:endParaRPr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另外有一種寫法samples_per_epoch=(len(trainingdata)*2) 就會有 2倍的原始資料。</a:t>
            </a:r>
            <a:endParaRPr sz="1200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57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做一個專題有多遠?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30" name="Google Shape;1030;p157"/>
          <p:cNvSpPr txBox="1"/>
          <p:nvPr>
            <p:ph idx="1" type="body"/>
          </p:nvPr>
        </p:nvSpPr>
        <p:spPr>
          <a:xfrm>
            <a:off x="768900" y="1114376"/>
            <a:ext cx="7772100" cy="4029000"/>
          </a:xfrm>
          <a:prstGeom prst="rect">
            <a:avLst/>
          </a:prstGeom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https://chtseng.wordpress.com/2017/11/11/data-augmentation-資料增強/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https://github.com/ch-tseng/data-augmentation-Keras/blob/master/CNN-Meetingroom-Augmentation-2.ipynb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DNN_Tuning.ipynb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58"/>
          <p:cNvSpPr txBox="1"/>
          <p:nvPr>
            <p:ph type="title"/>
          </p:nvPr>
        </p:nvSpPr>
        <p:spPr>
          <a:xfrm>
            <a:off x="681881" y="312331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程式 IV, Check List</a:t>
            </a:r>
            <a:r>
              <a:rPr lang="zh-TW" sz="1200"/>
              <a:t>  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03_05_small-datasets-image-augmentation.ipynb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37" name="Google Shape;1037;p158"/>
          <p:cNvSpPr txBox="1"/>
          <p:nvPr>
            <p:ph idx="1" type="body"/>
          </p:nvPr>
        </p:nvSpPr>
        <p:spPr>
          <a:xfrm>
            <a:off x="311700" y="848740"/>
            <a:ext cx="8520600" cy="3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icrosoft JhengHei"/>
              <a:buChar char="●"/>
            </a:pPr>
            <a:r>
              <a:rPr b="1"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Colab 存取檔案的路徑設定</a:t>
            </a:r>
            <a:endParaRPr b="1"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icrosoft JhengHei"/>
              <a:buChar char="●"/>
            </a:pPr>
            <a:r>
              <a:rPr b="1"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python 存取 訓練好的參數權重</a:t>
            </a:r>
            <a:endParaRPr b="1"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icrosoft JhengHei"/>
              <a:buChar char="●"/>
            </a:pPr>
            <a:r>
              <a:rPr b="1"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要解決的問題說明</a:t>
            </a:r>
            <a:endParaRPr b="1"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要用的方法 CNN 與原理</a:t>
            </a:r>
            <a:endParaRPr sz="12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icrosoft JhengHei"/>
              <a:buChar char="●"/>
            </a:pPr>
            <a:r>
              <a:rPr b="1"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我們有甚麼 (Data)資料的形式與了解，這次要看到圖片!!  </a:t>
            </a:r>
            <a:r>
              <a:rPr b="1" lang="zh-TW" sz="1200">
                <a:solidFill>
                  <a:srgbClr val="000000"/>
                </a:solidFill>
              </a:rPr>
              <a:t>ImageDataGenerator: </a:t>
            </a:r>
            <a:r>
              <a:rPr b="1"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 (20,x,x,3), Resize，Augmentation</a:t>
            </a:r>
            <a:endParaRPr b="1"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Colab and  enable GPU or TPU</a:t>
            </a:r>
            <a:endParaRPr sz="12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One Hot Encoding</a:t>
            </a:r>
            <a:endParaRPr sz="12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Neurons</a:t>
            </a:r>
            <a:endParaRPr sz="12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DNN</a:t>
            </a:r>
            <a:endParaRPr sz="12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</a:t>
            </a:r>
            <a:endParaRPr sz="12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Arial"/>
              <a:buChar char="●"/>
            </a:pPr>
            <a:r>
              <a:rPr lang="zh-TW" sz="12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model.summary()  參數不難算，但是會算就懂了</a:t>
            </a:r>
            <a:endParaRPr sz="12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Gradient Descent</a:t>
            </a:r>
            <a:endParaRPr sz="12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model, model.compile(loss, optimizer), model.fit(data, data, batch_size, epochs)</a:t>
            </a:r>
            <a:endParaRPr sz="12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model layer 1 input_dim</a:t>
            </a:r>
            <a:endParaRPr sz="1200">
              <a:solidFill>
                <a:srgbClr val="9999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Arial"/>
              <a:buChar char="●"/>
            </a:pPr>
            <a:r>
              <a:rPr lang="zh-TW" sz="12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model.predict_classes, model.predict, model.predict_proba, model.evaluate</a:t>
            </a:r>
            <a:endParaRPr sz="12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Arial"/>
              <a:buChar char="●"/>
            </a:pPr>
            <a:r>
              <a:rPr lang="zh-TW" sz="12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pd.crosstab</a:t>
            </a:r>
            <a:endParaRPr sz="12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icrosoft JhengHei"/>
              <a:buChar char="●"/>
            </a:pP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relu()</a:t>
            </a:r>
            <a:b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2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sigmoid()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Arial"/>
              <a:buChar char="●"/>
            </a:pPr>
            <a:r>
              <a:rPr lang="zh-TW" sz="12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開始整理 code module, 或寫成函式，可再利用，或者多多練習</a:t>
            </a:r>
            <a:endParaRPr sz="120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59"/>
          <p:cNvSpPr txBox="1"/>
          <p:nvPr/>
        </p:nvSpPr>
        <p:spPr>
          <a:xfrm>
            <a:off x="711131" y="467588"/>
            <a:ext cx="7919700" cy="6039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428750" rotWithShape="0" algn="bl" dir="3060000" dist="161925">
              <a:srgbClr val="000000">
                <a:alpha val="50000"/>
              </a:srgbClr>
            </a:outerShdw>
            <a:reflection blurRad="0" dir="5400000" dist="38100" endA="0" endPos="20000" fadeDir="5400012" kx="0" rotWithShape="0" algn="bl" stPos="0" sy="-100000" ky="0"/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</a:t>
            </a:r>
            <a:endParaRPr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3" name="Google Shape;1043;p159"/>
          <p:cNvSpPr txBox="1"/>
          <p:nvPr>
            <p:ph idx="1" type="body"/>
          </p:nvPr>
        </p:nvSpPr>
        <p:spPr>
          <a:xfrm>
            <a:off x="711125" y="1205250"/>
            <a:ext cx="7402200" cy="3848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Microsoft JhengHei"/>
              <a:buAutoNum type="arabicPeriod"/>
            </a:pPr>
            <a:r>
              <a:rPr lang="zh-TW" sz="1200">
                <a:solidFill>
                  <a:srgbClr val="222222"/>
                </a:solidFill>
                <a:highlight>
                  <a:srgbClr val="F8F8F8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關於 DNN</a:t>
            </a:r>
            <a:endParaRPr sz="1200">
              <a:solidFill>
                <a:srgbClr val="222222"/>
              </a:solidFill>
              <a:highlight>
                <a:srgbClr val="F8F8F8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Microsoft JhengHei"/>
              <a:buAutoNum type="alphaLcPeriod"/>
            </a:pPr>
            <a:r>
              <a:rPr lang="zh-TW" sz="1200">
                <a:solidFill>
                  <a:srgbClr val="222222"/>
                </a:solidFill>
                <a:highlight>
                  <a:srgbClr val="F8F8F8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batch size 在跑程式時有助資源，這話怎麼說?</a:t>
            </a:r>
            <a:endParaRPr sz="1200">
              <a:solidFill>
                <a:srgbClr val="222222"/>
              </a:solidFill>
              <a:highlight>
                <a:srgbClr val="F8F8F8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Microsoft JhengHei"/>
              <a:buAutoNum type="alphaLcPeriod"/>
            </a:pPr>
            <a:r>
              <a:rPr lang="zh-TW" sz="1200">
                <a:solidFill>
                  <a:srgbClr val="222222"/>
                </a:solidFill>
                <a:highlight>
                  <a:srgbClr val="F8F8F8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嘗試用 DNN 解決 Titanic</a:t>
            </a:r>
            <a:endParaRPr sz="1200">
              <a:solidFill>
                <a:srgbClr val="222222"/>
              </a:solidFill>
              <a:highlight>
                <a:srgbClr val="F8F8F8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Microsoft JhengHei"/>
              <a:buAutoNum type="arabicPeriod"/>
            </a:pPr>
            <a:r>
              <a:rPr lang="zh-TW" sz="1200">
                <a:solidFill>
                  <a:srgbClr val="222222"/>
                </a:solidFill>
                <a:highlight>
                  <a:srgbClr val="F8F8F8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重作 CNN，</a:t>
            </a:r>
            <a:endParaRPr sz="1200">
              <a:solidFill>
                <a:srgbClr val="222222"/>
              </a:solidFill>
              <a:highlight>
                <a:srgbClr val="F8F8F8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icrosoft JhengHei"/>
              <a:buAutoNum type="alphaLcPeriod"/>
            </a:pPr>
            <a:r>
              <a:rPr lang="zh-TW" sz="1200" u="sng">
                <a:solidFill>
                  <a:srgbClr val="222222"/>
                </a:solidFill>
                <a:highlight>
                  <a:srgbClr val="F8F8F8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model 修改(Layers, neurons, activation), optimizers rmsprop, RMSProp(lr=), batch_size,  epoch</a:t>
            </a:r>
            <a:endParaRPr sz="1200" u="sng">
              <a:solidFill>
                <a:srgbClr val="222222"/>
              </a:solidFill>
              <a:highlight>
                <a:srgbClr val="F8F8F8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icrosoft JhengHei"/>
              <a:buAutoNum type="alphaLcPeriod"/>
            </a:pPr>
            <a:r>
              <a:rPr lang="zh-TW" sz="1200">
                <a:solidFill>
                  <a:srgbClr val="222222"/>
                </a:solidFill>
                <a:highlight>
                  <a:srgbClr val="F8F8F8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datasets 如果從  sklearn.datasets load_digits() 來。</a:t>
            </a:r>
            <a:endParaRPr sz="1200">
              <a:solidFill>
                <a:srgbClr val="222222"/>
              </a:solidFill>
              <a:highlight>
                <a:srgbClr val="F8F8F8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icrosoft JhengHei"/>
              <a:buAutoNum type="alphaLcPeriod"/>
            </a:pPr>
            <a:r>
              <a:rPr lang="zh-TW" sz="1200">
                <a:solidFill>
                  <a:srgbClr val="222222"/>
                </a:solidFill>
                <a:highlight>
                  <a:srgbClr val="F8F8F8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將 前面的 relu 都改成 sigmoid。</a:t>
            </a:r>
            <a:endParaRPr sz="1200">
              <a:solidFill>
                <a:srgbClr val="222222"/>
              </a:solidFill>
              <a:highlight>
                <a:srgbClr val="F8F8F8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icrosoft JhengHei"/>
              <a:buAutoNum type="alphaLcPeriod"/>
            </a:pPr>
            <a:r>
              <a:rPr lang="zh-TW" sz="1200">
                <a:solidFill>
                  <a:srgbClr val="222222"/>
                </a:solidFill>
                <a:highlight>
                  <a:srgbClr val="F8F8F8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將 optimizer改為  'mse’ 會怎樣</a:t>
            </a:r>
            <a:endParaRPr sz="1200">
              <a:solidFill>
                <a:srgbClr val="222222"/>
              </a:solidFill>
              <a:highlight>
                <a:srgbClr val="F8F8F8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icrosoft JhengHei"/>
              <a:buAutoNum type="alphaLcPeriod"/>
            </a:pPr>
            <a:r>
              <a:rPr lang="zh-TW" sz="1200" u="sng">
                <a:solidFill>
                  <a:srgbClr val="222222"/>
                </a:solidFill>
                <a:highlight>
                  <a:srgbClr val="F8F8F8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參考 </a:t>
            </a:r>
            <a:r>
              <a:rPr lang="zh-TW" sz="1200" u="sng">
                <a:solidFill>
                  <a:schemeClr val="dk1"/>
                </a:solidFill>
              </a:rPr>
              <a:t>05_03_02_Yolo_Pack_model.ipynb，用 Model() 取代 Sequential() 來重新寫 model</a:t>
            </a:r>
            <a:r>
              <a:rPr lang="zh-TW" sz="1200">
                <a:solidFill>
                  <a:schemeClr val="dk1"/>
                </a:solidFill>
              </a:rPr>
              <a:t>。</a:t>
            </a:r>
            <a:endParaRPr sz="1200">
              <a:solidFill>
                <a:srgbClr val="222222"/>
              </a:solidFill>
              <a:highlight>
                <a:srgbClr val="F8F8F8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3429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8F8F8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 mse, sigmoid, 3 hidden layers, SGD, 100, 20]</a:t>
            </a:r>
            <a:endParaRPr sz="2700"/>
          </a:p>
        </p:txBody>
      </p:sp>
      <p:sp>
        <p:nvSpPr>
          <p:cNvPr id="631" name="Google Shape;631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loss : mse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activations at model :  sigmoid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#hidden Layers : 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optimizer : SGD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batch_size : 100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epochs : 20</a:t>
            </a:r>
            <a:endParaRPr/>
          </a:p>
        </p:txBody>
      </p:sp>
      <p:sp>
        <p:nvSpPr>
          <p:cNvPr id="632" name="Google Shape;632;p105"/>
          <p:cNvSpPr txBox="1"/>
          <p:nvPr/>
        </p:nvSpPr>
        <p:spPr>
          <a:xfrm>
            <a:off x="5009600" y="122730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 Acc:  0.11349999904632568</a:t>
            </a:r>
            <a:endParaRPr sz="2100"/>
          </a:p>
        </p:txBody>
      </p:sp>
      <p:sp>
        <p:nvSpPr>
          <p:cNvPr id="633" name="Google Shape;633;p105"/>
          <p:cNvSpPr txBox="1"/>
          <p:nvPr/>
        </p:nvSpPr>
        <p:spPr>
          <a:xfrm>
            <a:off x="5009600" y="206207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12121"/>
                </a:solidFill>
              </a:rPr>
              <a:t>Train Acc:  0.2029000073671341</a:t>
            </a:r>
            <a:endParaRPr sz="1700">
              <a:solidFill>
                <a:srgbClr val="212121"/>
              </a:solidFill>
            </a:endParaRPr>
          </a:p>
        </p:txBody>
      </p:sp>
      <p:sp>
        <p:nvSpPr>
          <p:cNvPr id="634" name="Google Shape;634;p105"/>
          <p:cNvSpPr txBox="1"/>
          <p:nvPr/>
        </p:nvSpPr>
        <p:spPr>
          <a:xfrm>
            <a:off x="5009600" y="3592650"/>
            <a:ext cx="393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countermeasure: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mse ⇒ categorical_crossentropy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6"/>
          <p:cNvSpPr txBox="1"/>
          <p:nvPr/>
        </p:nvSpPr>
        <p:spPr>
          <a:xfrm>
            <a:off x="5009600" y="1255446"/>
            <a:ext cx="30000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212121"/>
                </a:solidFill>
              </a:rPr>
              <a:t>Train Acc:  85.5%</a:t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12121"/>
              </a:solidFill>
            </a:endParaRPr>
          </a:p>
        </p:txBody>
      </p:sp>
      <p:sp>
        <p:nvSpPr>
          <p:cNvPr id="640" name="Google Shape;640;p106"/>
          <p:cNvSpPr txBox="1"/>
          <p:nvPr/>
        </p:nvSpPr>
        <p:spPr>
          <a:xfrm>
            <a:off x="5005792" y="2039621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 Acc:  84%</a:t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1" name="Google Shape;641;p10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 </a:t>
            </a:r>
            <a:r>
              <a:rPr b="0" lang="zh-TW" sz="27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CCE</a:t>
            </a:r>
            <a:r>
              <a:rPr b="0" lang="zh-TW" sz="27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sigmoid, 3 hidden layers, SGD, 100, 20]</a:t>
            </a:r>
            <a:endParaRPr sz="2700"/>
          </a:p>
        </p:txBody>
      </p:sp>
      <p:sp>
        <p:nvSpPr>
          <p:cNvPr id="642" name="Google Shape;642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loss : categorical_crossentropy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activations at model :  sigmoid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#hidden Layers : 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optimizer : SGD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batch_size : 100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epochs : 20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F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7"/>
          <p:cNvSpPr txBox="1"/>
          <p:nvPr/>
        </p:nvSpPr>
        <p:spPr>
          <a:xfrm>
            <a:off x="711131" y="391388"/>
            <a:ext cx="7919700" cy="603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23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Overfittting：loss function</a:t>
            </a:r>
            <a:endParaRPr sz="23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48" name="Google Shape;64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79" y="1319313"/>
            <a:ext cx="4081449" cy="35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07"/>
          <p:cNvSpPr txBox="1"/>
          <p:nvPr/>
        </p:nvSpPr>
        <p:spPr>
          <a:xfrm>
            <a:off x="4796400" y="4272825"/>
            <a:ext cx="300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4"/>
              </a:rPr>
              <a:t>http://proceedings.mlr.press/v9/glorot10a/glorot10a.pdf</a:t>
            </a:r>
            <a:endParaRPr/>
          </a:p>
        </p:txBody>
      </p:sp>
      <p:sp>
        <p:nvSpPr>
          <p:cNvPr id="650" name="Google Shape;650;p107"/>
          <p:cNvSpPr txBox="1"/>
          <p:nvPr/>
        </p:nvSpPr>
        <p:spPr>
          <a:xfrm>
            <a:off x="5806325" y="1207100"/>
            <a:ext cx="2907900" cy="21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wentieth Century"/>
                <a:ea typeface="Twentieth Century"/>
                <a:cs typeface="Twentieth Century"/>
                <a:sym typeface="Twentieth Century"/>
              </a:rPr>
              <a:t>分類用 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wentieth Century"/>
                <a:ea typeface="Twentieth Century"/>
                <a:cs typeface="Twentieth Century"/>
                <a:sym typeface="Twentieth Century"/>
              </a:rPr>
              <a:t>categorical_crossentropy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wentieth Century"/>
                <a:ea typeface="Twentieth Century"/>
                <a:cs typeface="Twentieth Century"/>
                <a:sym typeface="Twentieth Century"/>
              </a:rPr>
              <a:t>or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wentieth Century"/>
                <a:ea typeface="Twentieth Century"/>
                <a:cs typeface="Twentieth Century"/>
                <a:sym typeface="Twentieth Century"/>
              </a:rPr>
              <a:t>mse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wentieth Century"/>
                <a:ea typeface="Twentieth Century"/>
                <a:cs typeface="Twentieth Century"/>
                <a:sym typeface="Twentieth Century"/>
              </a:rPr>
              <a:t>sparse_categorical_crossentropy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wentieth Century"/>
                <a:ea typeface="Twentieth Century"/>
                <a:cs typeface="Twentieth Century"/>
                <a:sym typeface="Twentieth Century"/>
              </a:rPr>
              <a:t>categorical_crossentropy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wentieth Century"/>
                <a:ea typeface="Twentieth Century"/>
                <a:cs typeface="Twentieth Century"/>
                <a:sym typeface="Twentieth Century"/>
              </a:rPr>
              <a:t>binary_crossentropy</a:t>
            </a:r>
            <a:endParaRPr sz="1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要素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4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要素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